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307" r:id="rId4"/>
    <p:sldId id="317" r:id="rId5"/>
    <p:sldId id="324" r:id="rId6"/>
    <p:sldId id="310" r:id="rId7"/>
    <p:sldId id="313" r:id="rId8"/>
    <p:sldId id="314" r:id="rId9"/>
    <p:sldId id="315" r:id="rId10"/>
    <p:sldId id="320" r:id="rId11"/>
    <p:sldId id="319" r:id="rId12"/>
    <p:sldId id="270" r:id="rId13"/>
    <p:sldId id="308" r:id="rId14"/>
    <p:sldId id="322" r:id="rId15"/>
    <p:sldId id="323" r:id="rId16"/>
    <p:sldId id="30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66CC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438FC-CF0D-4720-AEAB-CF90D369FC37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75E90E9-350B-4CF3-9DBC-62A99C6ABBF6}">
      <dgm:prSet phldrT="[Texte]" custT="1"/>
      <dgm:spPr>
        <a:solidFill>
          <a:srgbClr val="FFCC00">
            <a:alpha val="13725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1800" b="1" dirty="0">
              <a:solidFill>
                <a:schemeClr val="tx1"/>
              </a:solidFill>
            </a:rPr>
            <a:t>Préparer à la réussite dans le supérieur</a:t>
          </a:r>
        </a:p>
        <a:p>
          <a:pPr>
            <a:lnSpc>
              <a:spcPct val="100000"/>
            </a:lnSpc>
          </a:pPr>
          <a:r>
            <a:rPr lang="fr-FR" sz="1800" b="0" dirty="0">
              <a:solidFill>
                <a:schemeClr val="tx1"/>
              </a:solidFill>
            </a:rPr>
            <a:t>Affirmer et conforter les choix d’études. Se préparer à la poursuite d’études dans de nombreux cursus</a:t>
          </a:r>
        </a:p>
        <a:p>
          <a:pPr>
            <a:lnSpc>
              <a:spcPct val="100000"/>
            </a:lnSpc>
          </a:pPr>
          <a:r>
            <a:rPr lang="fr-FR" sz="1800" b="0" dirty="0">
              <a:solidFill>
                <a:schemeClr val="tx1"/>
              </a:solidFill>
            </a:rPr>
            <a:t>Développer des capacités et des méthodologies  utiles à la réussite dans le supérieur et </a:t>
          </a:r>
          <a:r>
            <a:rPr lang="fr-FR" sz="1800" dirty="0">
              <a:solidFill>
                <a:schemeClr val="tx1"/>
              </a:solidFill>
            </a:rPr>
            <a:t>introduire progressivement les réflexions approfondies du supérieur.</a:t>
          </a:r>
        </a:p>
        <a:p>
          <a:pPr>
            <a:lnSpc>
              <a:spcPct val="100000"/>
            </a:lnSpc>
          </a:pPr>
          <a:endParaRPr lang="fr-FR" sz="1800" b="0" dirty="0">
            <a:solidFill>
              <a:schemeClr val="tx1"/>
            </a:solidFill>
          </a:endParaRPr>
        </a:p>
      </dgm:t>
    </dgm:pt>
    <dgm:pt modelId="{D5F3FCF4-F7F1-4C0D-BBF6-E7F6CC21722C}" type="parTrans" cxnId="{DDB64D14-86D6-43AB-88FD-52E69E76846F}">
      <dgm:prSet/>
      <dgm:spPr/>
      <dgm:t>
        <a:bodyPr/>
        <a:lstStyle/>
        <a:p>
          <a:endParaRPr lang="fr-FR"/>
        </a:p>
      </dgm:t>
    </dgm:pt>
    <dgm:pt modelId="{4555E56C-2CDC-4F8A-962D-9E06A34A41AA}" type="sibTrans" cxnId="{DDB64D14-86D6-43AB-88FD-52E69E76846F}">
      <dgm:prSet/>
      <dgm:spPr/>
      <dgm:t>
        <a:bodyPr/>
        <a:lstStyle/>
        <a:p>
          <a:endParaRPr lang="fr-FR"/>
        </a:p>
      </dgm:t>
    </dgm:pt>
    <dgm:pt modelId="{19024AD3-DA1C-4021-9CB7-BE261CF9C660}">
      <dgm:prSet phldrT="[Texte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Pratiquer la pluridisciplinarité </a:t>
          </a:r>
        </a:p>
        <a:p>
          <a:r>
            <a:rPr lang="fr-FR" sz="1800" b="0" dirty="0">
              <a:solidFill>
                <a:schemeClr val="tx1"/>
              </a:solidFill>
            </a:rPr>
            <a:t>Comprendre la complexité du monde en croisant les approches disciplinaires</a:t>
          </a:r>
        </a:p>
        <a:p>
          <a:r>
            <a:rPr lang="fr-FR" sz="1800" b="0" dirty="0">
              <a:solidFill>
                <a:schemeClr val="tx1"/>
              </a:solidFill>
            </a:rPr>
            <a:t>Confronter les points de vue</a:t>
          </a:r>
          <a:endParaRPr lang="fr-FR" sz="1600" b="0" dirty="0">
            <a:solidFill>
              <a:schemeClr val="tx1"/>
            </a:solidFill>
          </a:endParaRPr>
        </a:p>
        <a:p>
          <a:endParaRPr lang="fr-FR" sz="1800" b="1" dirty="0">
            <a:solidFill>
              <a:schemeClr val="tx1"/>
            </a:solidFill>
          </a:endParaRPr>
        </a:p>
      </dgm:t>
    </dgm:pt>
    <dgm:pt modelId="{5CCC2AA0-2E67-47F1-B585-2845DAF82669}" type="parTrans" cxnId="{CA474112-5305-4021-A3FC-427E6A80EB7E}">
      <dgm:prSet/>
      <dgm:spPr/>
      <dgm:t>
        <a:bodyPr/>
        <a:lstStyle/>
        <a:p>
          <a:endParaRPr lang="fr-FR"/>
        </a:p>
      </dgm:t>
    </dgm:pt>
    <dgm:pt modelId="{402C5118-5B75-4B6E-9076-8460718012BC}" type="sibTrans" cxnId="{CA474112-5305-4021-A3FC-427E6A80EB7E}">
      <dgm:prSet/>
      <dgm:spPr/>
      <dgm:t>
        <a:bodyPr/>
        <a:lstStyle/>
        <a:p>
          <a:endParaRPr lang="fr-FR"/>
        </a:p>
      </dgm:t>
    </dgm:pt>
    <dgm:pt modelId="{0CA45EA3-BD96-4E9F-8C06-63D041AA70C7}">
      <dgm:prSet phldrT="[Texte]" custT="1"/>
      <dgm:spPr>
        <a:solidFill>
          <a:schemeClr val="accent1">
            <a:lumMod val="60000"/>
            <a:lumOff val="40000"/>
            <a:alpha val="39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dirty="0">
              <a:solidFill>
                <a:schemeClr val="tx1"/>
              </a:solidFill>
            </a:rPr>
            <a:t>Conforter des capacités et des méthodes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dirty="0">
              <a:solidFill>
                <a:schemeClr val="tx1"/>
              </a:solidFill>
            </a:rPr>
            <a:t>Des capacités et des méthodes travaillées dans le les enseignements de tronc commun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dirty="0">
              <a:solidFill>
                <a:schemeClr val="tx1"/>
              </a:solidFill>
            </a:rPr>
            <a:t>Des capacités utiles à la réussite dans le supérieur</a:t>
          </a:r>
        </a:p>
      </dgm:t>
    </dgm:pt>
    <dgm:pt modelId="{A8802493-081E-478B-9549-70A3EA682240}" type="parTrans" cxnId="{E972323D-99E9-4C56-9580-EF7227B86D73}">
      <dgm:prSet/>
      <dgm:spPr/>
      <dgm:t>
        <a:bodyPr/>
        <a:lstStyle/>
        <a:p>
          <a:endParaRPr lang="fr-FR"/>
        </a:p>
      </dgm:t>
    </dgm:pt>
    <dgm:pt modelId="{1680814A-3CC6-4FE0-99C2-4E5F61DA9ED4}" type="sibTrans" cxnId="{E972323D-99E9-4C56-9580-EF7227B86D73}">
      <dgm:prSet/>
      <dgm:spPr/>
      <dgm:t>
        <a:bodyPr/>
        <a:lstStyle/>
        <a:p>
          <a:endParaRPr lang="fr-FR"/>
        </a:p>
      </dgm:t>
    </dgm:pt>
    <dgm:pt modelId="{2179ACB3-A6B0-4A1A-B2C2-D56F736C7ADA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Construire une  progressivité dans les démarches et les apprentissages</a:t>
          </a:r>
        </a:p>
        <a:p>
          <a:r>
            <a:rPr lang="fr-FR" sz="1800" b="0" dirty="0">
              <a:solidFill>
                <a:schemeClr val="tx1"/>
              </a:solidFill>
            </a:rPr>
            <a:t>Accompagner l’autonomie en classe pour construire l’autonomie hors la classe.</a:t>
          </a:r>
        </a:p>
        <a:p>
          <a:endParaRPr lang="fr-FR" sz="1800" b="1" dirty="0">
            <a:solidFill>
              <a:schemeClr val="tx1"/>
            </a:solidFill>
          </a:endParaRPr>
        </a:p>
      </dgm:t>
    </dgm:pt>
    <dgm:pt modelId="{088979A1-BBD4-4DF0-AFA4-E0147ED1B2EE}" type="parTrans" cxnId="{13739961-8F98-4DC5-AB62-E066148A5E19}">
      <dgm:prSet/>
      <dgm:spPr/>
      <dgm:t>
        <a:bodyPr/>
        <a:lstStyle/>
        <a:p>
          <a:endParaRPr lang="fr-FR"/>
        </a:p>
      </dgm:t>
    </dgm:pt>
    <dgm:pt modelId="{E9BB4FD8-96D2-428C-A1BB-D3A961DC2527}" type="sibTrans" cxnId="{13739961-8F98-4DC5-AB62-E066148A5E19}">
      <dgm:prSet/>
      <dgm:spPr/>
      <dgm:t>
        <a:bodyPr/>
        <a:lstStyle/>
        <a:p>
          <a:endParaRPr lang="fr-FR"/>
        </a:p>
      </dgm:t>
    </dgm:pt>
    <dgm:pt modelId="{2F5B2F6F-109D-42B2-BF2C-600518EEB10A}" type="pres">
      <dgm:prSet presAssocID="{605438FC-CF0D-4720-AEAB-CF90D369FC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CE280BD2-2DB9-4EE2-8296-B0BC93806295}" type="pres">
      <dgm:prSet presAssocID="{605438FC-CF0D-4720-AEAB-CF90D369FC37}" presName="Name1" presStyleCnt="0"/>
      <dgm:spPr/>
    </dgm:pt>
    <dgm:pt modelId="{220FF5BD-E984-4D7F-A6B7-47AB90B89549}" type="pres">
      <dgm:prSet presAssocID="{605438FC-CF0D-4720-AEAB-CF90D369FC37}" presName="cycle" presStyleCnt="0"/>
      <dgm:spPr/>
    </dgm:pt>
    <dgm:pt modelId="{EBDCA1EA-2314-4E69-9629-53164756A086}" type="pres">
      <dgm:prSet presAssocID="{605438FC-CF0D-4720-AEAB-CF90D369FC37}" presName="srcNode" presStyleLbl="node1" presStyleIdx="0" presStyleCnt="4"/>
      <dgm:spPr/>
    </dgm:pt>
    <dgm:pt modelId="{45BD4E5F-E990-4872-9F08-34BB773758DC}" type="pres">
      <dgm:prSet presAssocID="{605438FC-CF0D-4720-AEAB-CF90D369FC37}" presName="conn" presStyleLbl="parChTrans1D2" presStyleIdx="0" presStyleCnt="1"/>
      <dgm:spPr/>
      <dgm:t>
        <a:bodyPr/>
        <a:lstStyle/>
        <a:p>
          <a:endParaRPr lang="fr-FR"/>
        </a:p>
      </dgm:t>
    </dgm:pt>
    <dgm:pt modelId="{48B16636-D274-40FC-9B7F-02F361EDF56A}" type="pres">
      <dgm:prSet presAssocID="{605438FC-CF0D-4720-AEAB-CF90D369FC37}" presName="extraNode" presStyleLbl="node1" presStyleIdx="0" presStyleCnt="4"/>
      <dgm:spPr/>
    </dgm:pt>
    <dgm:pt modelId="{06F081C2-FE66-4672-9FEC-D61FAED71040}" type="pres">
      <dgm:prSet presAssocID="{605438FC-CF0D-4720-AEAB-CF90D369FC37}" presName="dstNode" presStyleLbl="node1" presStyleIdx="0" presStyleCnt="4"/>
      <dgm:spPr/>
    </dgm:pt>
    <dgm:pt modelId="{9E0BF854-AC51-4B91-A6A8-3B4C4A5AFFD9}" type="pres">
      <dgm:prSet presAssocID="{775E90E9-350B-4CF3-9DBC-62A99C6ABBF6}" presName="text_1" presStyleLbl="node1" presStyleIdx="0" presStyleCnt="4" custScaleY="165321" custLinFactNeighborX="1828" custLinFactNeighborY="37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62D393-BBEF-4272-825A-2EE68CC88192}" type="pres">
      <dgm:prSet presAssocID="{775E90E9-350B-4CF3-9DBC-62A99C6ABBF6}" presName="accent_1" presStyleCnt="0"/>
      <dgm:spPr/>
    </dgm:pt>
    <dgm:pt modelId="{DFE09801-5BDF-4869-AEBA-C844D279FC87}" type="pres">
      <dgm:prSet presAssocID="{775E90E9-350B-4CF3-9DBC-62A99C6ABBF6}" presName="accentRepeatNode" presStyleLbl="solidFgAcc1" presStyleIdx="0" presStyleCnt="4" custScaleX="107186" custScaleY="113735" custLinFactNeighborX="5019" custLinFactNeighborY="1005"/>
      <dgm:spPr>
        <a:solidFill>
          <a:srgbClr val="FF6600"/>
        </a:solidFill>
      </dgm:spPr>
    </dgm:pt>
    <dgm:pt modelId="{1736370A-0711-4CCD-87B7-36FCA4E922F9}" type="pres">
      <dgm:prSet presAssocID="{19024AD3-DA1C-4021-9CB7-BE261CF9C660}" presName="text_2" presStyleLbl="node1" presStyleIdx="1" presStyleCnt="4" custScaleY="166397" custLinFactNeighborX="636" custLinFactNeighborY="65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BCAB16-65CA-4D46-9909-59FB99301E1A}" type="pres">
      <dgm:prSet presAssocID="{19024AD3-DA1C-4021-9CB7-BE261CF9C660}" presName="accent_2" presStyleCnt="0"/>
      <dgm:spPr/>
    </dgm:pt>
    <dgm:pt modelId="{8C2EEC69-EEF3-4057-BAE6-E7A91336785C}" type="pres">
      <dgm:prSet presAssocID="{19024AD3-DA1C-4021-9CB7-BE261CF9C660}" presName="accentRepeatNode" presStyleLbl="solidFgAcc1" presStyleIdx="1" presStyleCnt="4" custScaleX="113887" custScaleY="112688" custLinFactNeighborX="-3014" custLinFactNeighborY="3666"/>
      <dgm:spPr>
        <a:solidFill>
          <a:srgbClr val="00B0F0"/>
        </a:solidFill>
      </dgm:spPr>
    </dgm:pt>
    <dgm:pt modelId="{7B50969F-5ED8-4026-ACA0-D064C3B39C0D}" type="pres">
      <dgm:prSet presAssocID="{0CA45EA3-BD96-4E9F-8C06-63D041AA70C7}" presName="text_3" presStyleLbl="node1" presStyleIdx="2" presStyleCnt="4" custScaleY="156082" custLinFactNeighborX="636" custLinFactNeighborY="143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EAF6C-319A-402B-92A8-D475BF856BA1}" type="pres">
      <dgm:prSet presAssocID="{0CA45EA3-BD96-4E9F-8C06-63D041AA70C7}" presName="accent_3" presStyleCnt="0"/>
      <dgm:spPr/>
    </dgm:pt>
    <dgm:pt modelId="{92B2363D-B726-464A-8006-1DFC93081C58}" type="pres">
      <dgm:prSet presAssocID="{0CA45EA3-BD96-4E9F-8C06-63D041AA70C7}" presName="accentRepeatNode" presStyleLbl="solidFgAcc1" presStyleIdx="2" presStyleCnt="4" custScaleX="117906" custScaleY="109470" custLinFactNeighborX="-10534" custLinFactNeighborY="3417"/>
      <dgm:spPr>
        <a:solidFill>
          <a:schemeClr val="accent1">
            <a:lumMod val="75000"/>
          </a:schemeClr>
        </a:solidFill>
      </dgm:spPr>
    </dgm:pt>
    <dgm:pt modelId="{DCB7538E-37AF-4664-8A48-FDE21EB8E052}" type="pres">
      <dgm:prSet presAssocID="{2179ACB3-A6B0-4A1A-B2C2-D56F736C7ADA}" presName="text_4" presStyleLbl="node1" presStyleIdx="3" presStyleCnt="4" custScaleY="130403" custLinFactNeighborX="1982" custLinFactNeighborY="87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0E56B-61FC-49A7-830A-9742DF23B226}" type="pres">
      <dgm:prSet presAssocID="{2179ACB3-A6B0-4A1A-B2C2-D56F736C7ADA}" presName="accent_4" presStyleCnt="0"/>
      <dgm:spPr/>
    </dgm:pt>
    <dgm:pt modelId="{F037B69A-C10E-4A7B-9B80-20A651B49452}" type="pres">
      <dgm:prSet presAssocID="{2179ACB3-A6B0-4A1A-B2C2-D56F736C7ADA}" presName="accentRepeatNode" presStyleLbl="solidFgAcc1" presStyleIdx="3" presStyleCnt="4" custScaleX="116518" custScaleY="112362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B0AB381D-1BF3-4A18-A293-1A14F13F4EB5}" type="presOf" srcId="{4555E56C-2CDC-4F8A-962D-9E06A34A41AA}" destId="{45BD4E5F-E990-4872-9F08-34BB773758DC}" srcOrd="0" destOrd="0" presId="urn:microsoft.com/office/officeart/2008/layout/VerticalCurvedList"/>
    <dgm:cxn modelId="{CA474112-5305-4021-A3FC-427E6A80EB7E}" srcId="{605438FC-CF0D-4720-AEAB-CF90D369FC37}" destId="{19024AD3-DA1C-4021-9CB7-BE261CF9C660}" srcOrd="1" destOrd="0" parTransId="{5CCC2AA0-2E67-47F1-B585-2845DAF82669}" sibTransId="{402C5118-5B75-4B6E-9076-8460718012BC}"/>
    <dgm:cxn modelId="{86F32E87-5E13-4728-8D2B-6952E017AF73}" type="presOf" srcId="{19024AD3-DA1C-4021-9CB7-BE261CF9C660}" destId="{1736370A-0711-4CCD-87B7-36FCA4E922F9}" srcOrd="0" destOrd="0" presId="urn:microsoft.com/office/officeart/2008/layout/VerticalCurvedList"/>
    <dgm:cxn modelId="{E972323D-99E9-4C56-9580-EF7227B86D73}" srcId="{605438FC-CF0D-4720-AEAB-CF90D369FC37}" destId="{0CA45EA3-BD96-4E9F-8C06-63D041AA70C7}" srcOrd="2" destOrd="0" parTransId="{A8802493-081E-478B-9549-70A3EA682240}" sibTransId="{1680814A-3CC6-4FE0-99C2-4E5F61DA9ED4}"/>
    <dgm:cxn modelId="{00177C79-D5B7-4413-9673-AE8FD6DD136D}" type="presOf" srcId="{775E90E9-350B-4CF3-9DBC-62A99C6ABBF6}" destId="{9E0BF854-AC51-4B91-A6A8-3B4C4A5AFFD9}" srcOrd="0" destOrd="0" presId="urn:microsoft.com/office/officeart/2008/layout/VerticalCurvedList"/>
    <dgm:cxn modelId="{13739961-8F98-4DC5-AB62-E066148A5E19}" srcId="{605438FC-CF0D-4720-AEAB-CF90D369FC37}" destId="{2179ACB3-A6B0-4A1A-B2C2-D56F736C7ADA}" srcOrd="3" destOrd="0" parTransId="{088979A1-BBD4-4DF0-AFA4-E0147ED1B2EE}" sibTransId="{E9BB4FD8-96D2-428C-A1BB-D3A961DC2527}"/>
    <dgm:cxn modelId="{DDB64D14-86D6-43AB-88FD-52E69E76846F}" srcId="{605438FC-CF0D-4720-AEAB-CF90D369FC37}" destId="{775E90E9-350B-4CF3-9DBC-62A99C6ABBF6}" srcOrd="0" destOrd="0" parTransId="{D5F3FCF4-F7F1-4C0D-BBF6-E7F6CC21722C}" sibTransId="{4555E56C-2CDC-4F8A-962D-9E06A34A41AA}"/>
    <dgm:cxn modelId="{5E638579-3B78-4C58-BCD5-D3640345EB5B}" type="presOf" srcId="{0CA45EA3-BD96-4E9F-8C06-63D041AA70C7}" destId="{7B50969F-5ED8-4026-ACA0-D064C3B39C0D}" srcOrd="0" destOrd="0" presId="urn:microsoft.com/office/officeart/2008/layout/VerticalCurvedList"/>
    <dgm:cxn modelId="{9E25542B-DA6B-4D66-B40D-990E3DA7E172}" type="presOf" srcId="{605438FC-CF0D-4720-AEAB-CF90D369FC37}" destId="{2F5B2F6F-109D-42B2-BF2C-600518EEB10A}" srcOrd="0" destOrd="0" presId="urn:microsoft.com/office/officeart/2008/layout/VerticalCurvedList"/>
    <dgm:cxn modelId="{0F1D0678-AB34-4F4C-9D45-52C63B10A2DE}" type="presOf" srcId="{2179ACB3-A6B0-4A1A-B2C2-D56F736C7ADA}" destId="{DCB7538E-37AF-4664-8A48-FDE21EB8E052}" srcOrd="0" destOrd="0" presId="urn:microsoft.com/office/officeart/2008/layout/VerticalCurvedList"/>
    <dgm:cxn modelId="{4403C437-DBF5-41D0-BDAE-98DCD52C4826}" type="presParOf" srcId="{2F5B2F6F-109D-42B2-BF2C-600518EEB10A}" destId="{CE280BD2-2DB9-4EE2-8296-B0BC93806295}" srcOrd="0" destOrd="0" presId="urn:microsoft.com/office/officeart/2008/layout/VerticalCurvedList"/>
    <dgm:cxn modelId="{79D460C9-5195-4958-BF22-6B9C45C05497}" type="presParOf" srcId="{CE280BD2-2DB9-4EE2-8296-B0BC93806295}" destId="{220FF5BD-E984-4D7F-A6B7-47AB90B89549}" srcOrd="0" destOrd="0" presId="urn:microsoft.com/office/officeart/2008/layout/VerticalCurvedList"/>
    <dgm:cxn modelId="{DE7CA92A-A383-4C1F-BEBD-46BFDE2CE913}" type="presParOf" srcId="{220FF5BD-E984-4D7F-A6B7-47AB90B89549}" destId="{EBDCA1EA-2314-4E69-9629-53164756A086}" srcOrd="0" destOrd="0" presId="urn:microsoft.com/office/officeart/2008/layout/VerticalCurvedList"/>
    <dgm:cxn modelId="{8E0EFCD6-4AA1-434F-8E32-47FD7A257365}" type="presParOf" srcId="{220FF5BD-E984-4D7F-A6B7-47AB90B89549}" destId="{45BD4E5F-E990-4872-9F08-34BB773758DC}" srcOrd="1" destOrd="0" presId="urn:microsoft.com/office/officeart/2008/layout/VerticalCurvedList"/>
    <dgm:cxn modelId="{B9766AC7-A407-4582-84F9-B3352E48FEB5}" type="presParOf" srcId="{220FF5BD-E984-4D7F-A6B7-47AB90B89549}" destId="{48B16636-D274-40FC-9B7F-02F361EDF56A}" srcOrd="2" destOrd="0" presId="urn:microsoft.com/office/officeart/2008/layout/VerticalCurvedList"/>
    <dgm:cxn modelId="{C29340CD-4887-425B-99D0-27EAA8A6C41F}" type="presParOf" srcId="{220FF5BD-E984-4D7F-A6B7-47AB90B89549}" destId="{06F081C2-FE66-4672-9FEC-D61FAED71040}" srcOrd="3" destOrd="0" presId="urn:microsoft.com/office/officeart/2008/layout/VerticalCurvedList"/>
    <dgm:cxn modelId="{BE672DEF-0D64-4F3C-910F-139C5E0BBB34}" type="presParOf" srcId="{CE280BD2-2DB9-4EE2-8296-B0BC93806295}" destId="{9E0BF854-AC51-4B91-A6A8-3B4C4A5AFFD9}" srcOrd="1" destOrd="0" presId="urn:microsoft.com/office/officeart/2008/layout/VerticalCurvedList"/>
    <dgm:cxn modelId="{D9AC8031-6228-40A2-AD25-3D22723DC463}" type="presParOf" srcId="{CE280BD2-2DB9-4EE2-8296-B0BC93806295}" destId="{0D62D393-BBEF-4272-825A-2EE68CC88192}" srcOrd="2" destOrd="0" presId="urn:microsoft.com/office/officeart/2008/layout/VerticalCurvedList"/>
    <dgm:cxn modelId="{DD4496F9-A4B8-444D-8052-14BA677B056A}" type="presParOf" srcId="{0D62D393-BBEF-4272-825A-2EE68CC88192}" destId="{DFE09801-5BDF-4869-AEBA-C844D279FC87}" srcOrd="0" destOrd="0" presId="urn:microsoft.com/office/officeart/2008/layout/VerticalCurvedList"/>
    <dgm:cxn modelId="{C74692F2-9770-4D5E-A885-1F97AF24CF6F}" type="presParOf" srcId="{CE280BD2-2DB9-4EE2-8296-B0BC93806295}" destId="{1736370A-0711-4CCD-87B7-36FCA4E922F9}" srcOrd="3" destOrd="0" presId="urn:microsoft.com/office/officeart/2008/layout/VerticalCurvedList"/>
    <dgm:cxn modelId="{582D5604-BB3A-4AA5-A04B-159FCDA11CA7}" type="presParOf" srcId="{CE280BD2-2DB9-4EE2-8296-B0BC93806295}" destId="{E3BCAB16-65CA-4D46-9909-59FB99301E1A}" srcOrd="4" destOrd="0" presId="urn:microsoft.com/office/officeart/2008/layout/VerticalCurvedList"/>
    <dgm:cxn modelId="{16F47DC6-0730-43E0-947C-5E588F01FF24}" type="presParOf" srcId="{E3BCAB16-65CA-4D46-9909-59FB99301E1A}" destId="{8C2EEC69-EEF3-4057-BAE6-E7A91336785C}" srcOrd="0" destOrd="0" presId="urn:microsoft.com/office/officeart/2008/layout/VerticalCurvedList"/>
    <dgm:cxn modelId="{3890827C-1F62-42C1-85D2-3237BC4748AB}" type="presParOf" srcId="{CE280BD2-2DB9-4EE2-8296-B0BC93806295}" destId="{7B50969F-5ED8-4026-ACA0-D064C3B39C0D}" srcOrd="5" destOrd="0" presId="urn:microsoft.com/office/officeart/2008/layout/VerticalCurvedList"/>
    <dgm:cxn modelId="{9A45B7E8-464E-4E46-83B8-B58D5EE50836}" type="presParOf" srcId="{CE280BD2-2DB9-4EE2-8296-B0BC93806295}" destId="{F31EAF6C-319A-402B-92A8-D475BF856BA1}" srcOrd="6" destOrd="0" presId="urn:microsoft.com/office/officeart/2008/layout/VerticalCurvedList"/>
    <dgm:cxn modelId="{5BA80991-F223-44F8-B9DD-AF464A2D723F}" type="presParOf" srcId="{F31EAF6C-319A-402B-92A8-D475BF856BA1}" destId="{92B2363D-B726-464A-8006-1DFC93081C58}" srcOrd="0" destOrd="0" presId="urn:microsoft.com/office/officeart/2008/layout/VerticalCurvedList"/>
    <dgm:cxn modelId="{21A01954-8591-46C3-B43D-C03722AB85D8}" type="presParOf" srcId="{CE280BD2-2DB9-4EE2-8296-B0BC93806295}" destId="{DCB7538E-37AF-4664-8A48-FDE21EB8E052}" srcOrd="7" destOrd="0" presId="urn:microsoft.com/office/officeart/2008/layout/VerticalCurvedList"/>
    <dgm:cxn modelId="{5F23B66E-B751-4538-963C-CD133960D87E}" type="presParOf" srcId="{CE280BD2-2DB9-4EE2-8296-B0BC93806295}" destId="{6330E56B-61FC-49A7-830A-9742DF23B226}" srcOrd="8" destOrd="0" presId="urn:microsoft.com/office/officeart/2008/layout/VerticalCurvedList"/>
    <dgm:cxn modelId="{98C10BFA-AA75-4F23-B872-E3A1C7B270AF}" type="presParOf" srcId="{6330E56B-61FC-49A7-830A-9742DF23B226}" destId="{F037B69A-C10E-4A7B-9B80-20A651B4945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4E5F-E990-4872-9F08-34BB773758DC}">
      <dsp:nvSpPr>
        <dsp:cNvPr id="0" name=""/>
        <dsp:cNvSpPr/>
      </dsp:nvSpPr>
      <dsp:spPr>
        <a:xfrm>
          <a:off x="-7706739" y="-1184975"/>
          <a:ext cx="9227950" cy="9227950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BF854-AC51-4B91-A6A8-3B4C4A5AFFD9}">
      <dsp:nvSpPr>
        <dsp:cNvPr id="0" name=""/>
        <dsp:cNvSpPr/>
      </dsp:nvSpPr>
      <dsp:spPr>
        <a:xfrm>
          <a:off x="869594" y="222068"/>
          <a:ext cx="8571948" cy="1744193"/>
        </a:xfrm>
        <a:prstGeom prst="rect">
          <a:avLst/>
        </a:prstGeom>
        <a:solidFill>
          <a:srgbClr val="FFCC00">
            <a:alpha val="13725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Préparer à la réussite dans le supérieur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Affirmer et conforter les choix d’études. Se préparer à la poursuite d’études dans de nombreux cursus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Développer des capacités et des méthodologies  utiles à la réussite dans le supérieur et </a:t>
          </a:r>
          <a:r>
            <a:rPr lang="fr-FR" sz="1800" kern="1200" dirty="0">
              <a:solidFill>
                <a:schemeClr val="tx1"/>
              </a:solidFill>
            </a:rPr>
            <a:t>introduire progressivement les réflexions approfondies du supérieur.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tx1"/>
            </a:solidFill>
          </a:endParaRPr>
        </a:p>
      </dsp:txBody>
      <dsp:txXfrm>
        <a:off x="869594" y="222068"/>
        <a:ext cx="8571948" cy="1744193"/>
      </dsp:txXfrm>
    </dsp:sp>
    <dsp:sp modelId="{DFE09801-5BDF-4869-AEBA-C844D279FC87}">
      <dsp:nvSpPr>
        <dsp:cNvPr id="0" name=""/>
        <dsp:cNvSpPr/>
      </dsp:nvSpPr>
      <dsp:spPr>
        <a:xfrm>
          <a:off x="178364" y="318049"/>
          <a:ext cx="1413561" cy="1499929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6370A-0711-4CCD-87B7-36FCA4E922F9}">
      <dsp:nvSpPr>
        <dsp:cNvPr id="0" name=""/>
        <dsp:cNvSpPr/>
      </dsp:nvSpPr>
      <dsp:spPr>
        <a:xfrm>
          <a:off x="1474469" y="1828802"/>
          <a:ext cx="7967073" cy="1755545"/>
        </a:xfrm>
        <a:prstGeom prst="rect">
          <a:avLst/>
        </a:prstGeom>
        <a:solidFill>
          <a:srgbClr val="00B0F0">
            <a:alpha val="4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Pratiquer la pluridisciplinarité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Comprendre la complexité du monde en croisant les approches disciplinaires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Confronter les points de vue</a:t>
          </a:r>
          <a:endParaRPr lang="fr-FR" sz="1600" b="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</dsp:txBody>
      <dsp:txXfrm>
        <a:off x="1474469" y="1828802"/>
        <a:ext cx="7967073" cy="1755545"/>
      </dsp:txXfrm>
    </dsp:sp>
    <dsp:sp modelId="{8C2EEC69-EEF3-4057-BAE6-E7A91336785C}">
      <dsp:nvSpPr>
        <dsp:cNvPr id="0" name=""/>
        <dsp:cNvSpPr/>
      </dsp:nvSpPr>
      <dsp:spPr>
        <a:xfrm>
          <a:off x="633115" y="1942872"/>
          <a:ext cx="1501934" cy="148612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0969F-5ED8-4026-ACA0-D064C3B39C0D}">
      <dsp:nvSpPr>
        <dsp:cNvPr id="0" name=""/>
        <dsp:cNvSpPr/>
      </dsp:nvSpPr>
      <dsp:spPr>
        <a:xfrm>
          <a:off x="1474469" y="3548134"/>
          <a:ext cx="7967073" cy="1646719"/>
        </a:xfrm>
        <a:prstGeom prst="rect">
          <a:avLst/>
        </a:prstGeom>
        <a:solidFill>
          <a:schemeClr val="accent1">
            <a:lumMod val="60000"/>
            <a:lumOff val="40000"/>
            <a:alpha val="39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kern="1200" dirty="0">
              <a:solidFill>
                <a:schemeClr val="tx1"/>
              </a:solidFill>
            </a:rPr>
            <a:t>Conforter des capacités et des méthodes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Des capacités et des méthodes travaillées dans le les enseignements de tronc commun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Des capacités utiles à la réussite dans le supérieur</a:t>
          </a:r>
        </a:p>
      </dsp:txBody>
      <dsp:txXfrm>
        <a:off x="1474469" y="3548134"/>
        <a:ext cx="7967073" cy="1646719"/>
      </dsp:txXfrm>
    </dsp:sp>
    <dsp:sp modelId="{92B2363D-B726-464A-8006-1DFC93081C58}">
      <dsp:nvSpPr>
        <dsp:cNvPr id="0" name=""/>
        <dsp:cNvSpPr/>
      </dsp:nvSpPr>
      <dsp:spPr>
        <a:xfrm>
          <a:off x="507440" y="3543634"/>
          <a:ext cx="1554936" cy="144368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7538E-37AF-4664-8A48-FDE21EB8E052}">
      <dsp:nvSpPr>
        <dsp:cNvPr id="0" name=""/>
        <dsp:cNvSpPr/>
      </dsp:nvSpPr>
      <dsp:spPr>
        <a:xfrm>
          <a:off x="869594" y="5208109"/>
          <a:ext cx="8571948" cy="13757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Construire une  progressivité dans les démarches et les apprentissages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Accompagner l’autonomie en classe pour construire l’autonomie hors la classe.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</dsp:txBody>
      <dsp:txXfrm>
        <a:off x="869594" y="5208109"/>
        <a:ext cx="8571948" cy="1375796"/>
      </dsp:txXfrm>
    </dsp:sp>
    <dsp:sp modelId="{F037B69A-C10E-4A7B-9B80-20A651B49452}">
      <dsp:nvSpPr>
        <dsp:cNvPr id="0" name=""/>
        <dsp:cNvSpPr/>
      </dsp:nvSpPr>
      <dsp:spPr>
        <a:xfrm>
          <a:off x="50639" y="5062327"/>
          <a:ext cx="1536631" cy="148182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DE39-80E4-4192-938F-5FBA1771A753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8724-6FF5-41CD-ADE2-65648F31E4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501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</a:t>
            </a:r>
            <a:r>
              <a:rPr lang="fr-FR" baseline="0" dirty="0"/>
              <a:t> du code couleur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Rouge = les différentes approches disciplinaires autour de grandes thématiques du programme et présentés dans la diapositive 3 (axes de contenu)</a:t>
            </a:r>
          </a:p>
          <a:p>
            <a:r>
              <a:rPr lang="fr-FR" baseline="0" dirty="0"/>
              <a:t>Bleu = des exemples de compétences mises en œuvre au sein des disciplines. Elles croisent avec d’autres disciplines du tronc commun ou d’autres spécialités. Ces compétences sont aussi à mettre en lien avec les attentes du supérieur.</a:t>
            </a:r>
          </a:p>
          <a:p>
            <a:r>
              <a:rPr lang="fr-FR" baseline="0" dirty="0"/>
              <a:t>Vert = Les notions et concepts étudiés dans les grandes thématiques du programme.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5ED6-49E6-4DD3-B76A-F700710F7ED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456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25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140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157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384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682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661974" y="241234"/>
            <a:ext cx="6417176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1043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>
            <a:extLst>
              <a:ext uri="{FF2B5EF4-FFF2-40B4-BE49-F238E27FC236}">
                <a16:creationId xmlns="" xmlns:a16="http://schemas.microsoft.com/office/drawing/2014/main" id="{039A8550-EDCF-432D-99FE-78F12846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4113" y="365919"/>
            <a:ext cx="431800" cy="431800"/>
          </a:xfrm>
          <a:prstGeom prst="ellipse">
            <a:avLst/>
          </a:prstGeom>
          <a:solidFill>
            <a:srgbClr val="BECD3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eaLnBrk="1"/>
            <a:endParaRPr lang="fr-FR" altLang="fr-FR" sz="1600" baseline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13">
            <a:extLst>
              <a:ext uri="{FF2B5EF4-FFF2-40B4-BE49-F238E27FC236}">
                <a16:creationId xmlns="" xmlns:a16="http://schemas.microsoft.com/office/drawing/2014/main" id="{DC1A07FA-FF50-418F-B2A5-09E63CDE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442099"/>
            <a:ext cx="153971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kern="0">
                <a:latin typeface="+mj-lt"/>
                <a:ea typeface="+mj-ea"/>
                <a:cs typeface="+mj-cs"/>
                <a:sym typeface="Open Sans"/>
              </a:rPr>
              <a:t>environment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="" xmlns:a16="http://schemas.microsoft.com/office/drawing/2014/main" id="{ADF20D94-D15C-4D1D-87DA-BEC7010ABCE7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241300"/>
            <a:ext cx="172244" cy="511969"/>
            <a:chOff x="0" y="0"/>
            <a:chExt cx="344494" cy="1023699"/>
          </a:xfrm>
        </p:grpSpPr>
        <p:sp>
          <p:nvSpPr>
            <p:cNvPr id="5" name="Shape 14">
              <a:extLst>
                <a:ext uri="{FF2B5EF4-FFF2-40B4-BE49-F238E27FC236}">
                  <a16:creationId xmlns="" xmlns:a16="http://schemas.microsoft.com/office/drawing/2014/main" id="{2AE09748-66D8-45A0-AAFB-844F231A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-1"/>
              <a:ext cx="323987" cy="348565"/>
            </a:xfrm>
            <a:custGeom>
              <a:avLst/>
              <a:gdLst>
                <a:gd name="T0" fmla="*/ 161994 w 21322"/>
                <a:gd name="T1" fmla="*/ 174283 h 21321"/>
                <a:gd name="T2" fmla="*/ 161994 w 21322"/>
                <a:gd name="T3" fmla="*/ 174283 h 21321"/>
                <a:gd name="T4" fmla="*/ 161994 w 21322"/>
                <a:gd name="T5" fmla="*/ 174283 h 21321"/>
                <a:gd name="T6" fmla="*/ 161994 w 21322"/>
                <a:gd name="T7" fmla="*/ 174283 h 2132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fr-FR" sz="900"/>
            </a:p>
          </p:txBody>
        </p:sp>
        <p:sp>
          <p:nvSpPr>
            <p:cNvPr id="6" name="Shape 15">
              <a:extLst>
                <a:ext uri="{FF2B5EF4-FFF2-40B4-BE49-F238E27FC236}">
                  <a16:creationId xmlns="" xmlns:a16="http://schemas.microsoft.com/office/drawing/2014/main" id="{F10BF54C-4DEE-4660-A8D8-08A4C545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1938"/>
              <a:ext cx="344495" cy="671762"/>
            </a:xfrm>
            <a:custGeom>
              <a:avLst/>
              <a:gdLst>
                <a:gd name="T0" fmla="*/ 172248 w 21511"/>
                <a:gd name="T1" fmla="*/ 335881 h 21491"/>
                <a:gd name="T2" fmla="*/ 172248 w 21511"/>
                <a:gd name="T3" fmla="*/ 335881 h 21491"/>
                <a:gd name="T4" fmla="*/ 172248 w 21511"/>
                <a:gd name="T5" fmla="*/ 335881 h 21491"/>
                <a:gd name="T6" fmla="*/ 172248 w 21511"/>
                <a:gd name="T7" fmla="*/ 335881 h 214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fr-FR" sz="900"/>
            </a:p>
          </p:txBody>
        </p:sp>
      </p:grpSp>
      <p:sp>
        <p:nvSpPr>
          <p:cNvPr id="7" name="Shape 12">
            <a:extLst>
              <a:ext uri="{FF2B5EF4-FFF2-40B4-BE49-F238E27FC236}">
                <a16:creationId xmlns="" xmlns:a16="http://schemas.microsoft.com/office/drawing/2014/main" id="{48A0564D-BFCB-4595-9ABB-2F6D99E68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1257" y="481807"/>
            <a:ext cx="431800" cy="222250"/>
          </a:xfrm>
        </p:spPr>
        <p:txBody>
          <a:bodyPr wrap="square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1E1C7B8-F69E-400F-9E1E-5A39362290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42289341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2056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67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534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621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39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14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88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5663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A56B-42DA-4FF0-8038-9A41FE241F4D}" type="datetimeFigureOut">
              <a:rPr lang="fr-FR" smtClean="0"/>
              <a:pPr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080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diagramDrawing" Target="../diagrams/drawing1.xml"/><Relationship Id="rId3" Type="http://schemas.openxmlformats.org/officeDocument/2006/relationships/tags" Target="../tags/tag8.xml"/><Relationship Id="rId7" Type="http://schemas.openxmlformats.org/officeDocument/2006/relationships/diagramLayout" Target="../diagrams/layout1.xml"/><Relationship Id="rId12" Type="http://schemas.openxmlformats.org/officeDocument/2006/relationships/slide" Target="slide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Data" Target="../diagrams/data1.xml"/><Relationship Id="rId11" Type="http://schemas.openxmlformats.org/officeDocument/2006/relationships/slide" Target="slide12.xml"/><Relationship Id="rId5" Type="http://schemas.openxmlformats.org/officeDocument/2006/relationships/notesSlide" Target="../notesSlides/notesSlide1.xml"/><Relationship Id="rId10" Type="http://schemas.openxmlformats.org/officeDocument/2006/relationships/slide" Target="slide1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image" Target="../media/image4.png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image" Target="../media/image4.sv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12.sv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image" Target="../media/image6.png"/><Relationship Id="rId4" Type="http://schemas.openxmlformats.org/officeDocument/2006/relationships/tags" Target="../tags/tag51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">
            <a:extLst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4817" y="3204253"/>
            <a:ext cx="833373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kern="0" baseline="0" dirty="0">
                <a:solidFill>
                  <a:srgbClr val="336699"/>
                </a:solidFill>
                <a:ea typeface="+mj-ea"/>
                <a:cs typeface="+mj-cs"/>
                <a:sym typeface="Open Sans"/>
              </a:rPr>
              <a:t>Enseignement de spécialité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kern="0" baseline="0" dirty="0">
              <a:solidFill>
                <a:srgbClr val="336699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algn="ctr">
              <a:defRPr/>
            </a:pPr>
            <a:r>
              <a:rPr lang="fr-FR" sz="4000" dirty="0"/>
              <a:t>histoire-géographie, géopolitique et sciences politiques</a:t>
            </a:r>
          </a:p>
        </p:txBody>
      </p:sp>
      <p:pic>
        <p:nvPicPr>
          <p:cNvPr id="6" name="Espace réservé pour une image  2">
            <a:extLst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6" y="354040"/>
            <a:ext cx="2332383" cy="1818045"/>
          </a:xfrm>
          <a:custGeom>
            <a:avLst/>
            <a:gdLst>
              <a:gd name="T0" fmla="*/ 542778 w 12834351"/>
              <a:gd name="T1" fmla="*/ 2605603 h 12789042"/>
              <a:gd name="T2" fmla="*/ 4134394 w 12834351"/>
              <a:gd name="T3" fmla="*/ 556304 h 12789042"/>
              <a:gd name="T4" fmla="*/ 8818818 w 12834351"/>
              <a:gd name="T5" fmla="*/ 93938 h 12789042"/>
              <a:gd name="T6" fmla="*/ 10434941 w 12834351"/>
              <a:gd name="T7" fmla="*/ 2118643 h 12789042"/>
              <a:gd name="T8" fmla="*/ 9917833 w 12834351"/>
              <a:gd name="T9" fmla="*/ 6793347 h 12789042"/>
              <a:gd name="T10" fmla="*/ 8035380 w 12834351"/>
              <a:gd name="T11" fmla="*/ 10083266 h 12789042"/>
              <a:gd name="T12" fmla="*/ 6205416 w 12834351"/>
              <a:gd name="T13" fmla="*/ 10266691 h 12789042"/>
              <a:gd name="T14" fmla="*/ 3143595 w 12834351"/>
              <a:gd name="T15" fmla="*/ 8457423 h 12789042"/>
              <a:gd name="T16" fmla="*/ 595267 w 12834351"/>
              <a:gd name="T17" fmla="*/ 5319177 h 12789042"/>
              <a:gd name="T18" fmla="*/ 26047 w 12834351"/>
              <a:gd name="T19" fmla="*/ 3885103 h 12789042"/>
              <a:gd name="T20" fmla="*/ 542778 w 12834351"/>
              <a:gd name="T21" fmla="*/ 2605603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7" name="Shape 38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9401480">
            <a:off x="8846057" y="343262"/>
            <a:ext cx="3527058" cy="2495133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8" name="Shape 39">
            <a:extLst/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18340212">
            <a:off x="8782309" y="383051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026" name="Picture 2" descr="Résultat de recherche d'images pour &quot;académie de nic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19" y="5358689"/>
            <a:ext cx="3521110" cy="1499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836" y="5881148"/>
            <a:ext cx="5848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Mise en œuvre des nouveaux enseignements  en Lycée </a:t>
            </a:r>
          </a:p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Journées académiques 2019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e 9">
            <a:extLst/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1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4547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7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460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43339" y="1674520"/>
            <a:ext cx="2849218" cy="4547375"/>
          </a:xfrm>
        </p:spPr>
        <p:txBody>
          <a:bodyPr>
            <a:normAutofit lnSpcReduction="10000"/>
          </a:bodyPr>
          <a:lstStyle/>
          <a:p>
            <a:pPr marL="0" lvl="2">
              <a:buSzPct val="100000"/>
            </a:pPr>
            <a:r>
              <a:rPr lang="fr-FR" sz="2400" b="1" dirty="0">
                <a:solidFill>
                  <a:srgbClr val="FF6600"/>
                </a:solidFill>
              </a:rPr>
              <a:t>Introduction : </a:t>
            </a:r>
            <a:r>
              <a:rPr lang="fr-FR" sz="2400" b="1" i="1" dirty="0">
                <a:solidFill>
                  <a:srgbClr val="FF6600"/>
                </a:solidFill>
              </a:rPr>
              <a:t>les traits majeurs de chacune des disciplines</a:t>
            </a:r>
          </a:p>
          <a:p>
            <a:pPr marL="179387" lvl="4">
              <a:buSzPct val="100000"/>
            </a:pPr>
            <a:r>
              <a:rPr lang="fr-FR" sz="1600" dirty="0"/>
              <a:t>- l’histoire : la trace ; l’archive ; le témoignage ; le récit</a:t>
            </a:r>
          </a:p>
          <a:p>
            <a:pPr marL="179387" lvl="4">
              <a:buSzPct val="100000"/>
            </a:pPr>
            <a:r>
              <a:rPr lang="fr-FR" sz="1600" dirty="0"/>
              <a:t>- la géographie : espace et territoire;  analyse </a:t>
            </a:r>
            <a:r>
              <a:rPr lang="fr-FR" sz="1600" dirty="0" err="1"/>
              <a:t>multiscalaire</a:t>
            </a:r>
            <a:r>
              <a:rPr lang="fr-FR" sz="1600" dirty="0"/>
              <a:t> ; représentation cartographique</a:t>
            </a:r>
          </a:p>
          <a:p>
            <a:pPr marL="179387" lvl="4">
              <a:buSzPct val="100000"/>
            </a:pPr>
            <a:r>
              <a:rPr lang="fr-FR" sz="1600" dirty="0"/>
              <a:t>- la science politique : qu’est-ce que le politique ?</a:t>
            </a:r>
          </a:p>
          <a:p>
            <a:pPr marL="179387" lvl="4">
              <a:buSzPct val="100000"/>
            </a:pPr>
            <a:r>
              <a:rPr lang="fr-FR" sz="1600" dirty="0"/>
              <a:t>- la géopolitique : enjeux de pouvoir, coopération et rivalités sur des territoires ; poids de l’histoire</a:t>
            </a:r>
          </a:p>
          <a:p>
            <a:pPr marL="0" lvl="2">
              <a:buSzPct val="100000"/>
            </a:pPr>
            <a:endParaRPr lang="fr-FR" sz="1600" dirty="0"/>
          </a:p>
          <a:p>
            <a:pPr marL="177800" lvl="2" indent="-177800">
              <a:buSzPct val="100000"/>
              <a:buFont typeface="Arial"/>
              <a:buChar char="■"/>
            </a:pPr>
            <a:endParaRPr lang="fr-FR" sz="1600" b="1" dirty="0">
              <a:solidFill>
                <a:schemeClr val="accent6"/>
              </a:solidFill>
            </a:endParaRPr>
          </a:p>
          <a:p>
            <a:pPr marL="177800" lvl="2" indent="-177800">
              <a:buSzPct val="100000"/>
              <a:buFont typeface="Arial"/>
              <a:buChar char="■"/>
            </a:pPr>
            <a:endParaRPr lang="fr-FR" dirty="0"/>
          </a:p>
          <a:p>
            <a:pPr marL="0" lvl="2">
              <a:buSzPct val="100000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04992" y="6350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3339" y="404249"/>
            <a:ext cx="112643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: acquérir 									</a:t>
            </a:r>
            <a:r>
              <a:rPr lang="fr-FR" b="1" dirty="0" err="1"/>
              <a:t>Tle</a:t>
            </a:r>
            <a:r>
              <a:rPr lang="fr-FR" b="1" dirty="0"/>
              <a:t>: approfondir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/>
            <a:r>
              <a:rPr lang="fr-FR" sz="3200" b="1" dirty="0"/>
              <a:t>1</a:t>
            </a:r>
            <a:r>
              <a:rPr lang="fr-FR" sz="3200" b="1" baseline="30000" dirty="0"/>
              <a:t>re</a:t>
            </a:r>
            <a:r>
              <a:rPr lang="fr-FR" sz="3200" b="1" dirty="0"/>
              <a:t>: acquérir des clés de compréhension du monde contemporain</a:t>
            </a:r>
          </a:p>
        </p:txBody>
      </p:sp>
      <p:sp>
        <p:nvSpPr>
          <p:cNvPr id="7" name="Flèche : droite 6"/>
          <p:cNvSpPr/>
          <p:nvPr/>
        </p:nvSpPr>
        <p:spPr>
          <a:xfrm>
            <a:off x="2034939" y="533178"/>
            <a:ext cx="7665652" cy="10190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53809" y="1642356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buSzPct val="100000"/>
            </a:pPr>
            <a:r>
              <a:rPr lang="fr-FR" sz="3200" b="1" dirty="0">
                <a:solidFill>
                  <a:srgbClr val="FF6600"/>
                </a:solidFill>
              </a:rPr>
              <a:t>5 thèmes</a:t>
            </a:r>
          </a:p>
        </p:txBody>
      </p:sp>
      <p:sp>
        <p:nvSpPr>
          <p:cNvPr id="14" name="Losange 13"/>
          <p:cNvSpPr/>
          <p:nvPr/>
        </p:nvSpPr>
        <p:spPr>
          <a:xfrm>
            <a:off x="3349189" y="1842411"/>
            <a:ext cx="3104619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Comprendre </a:t>
            </a:r>
            <a:r>
              <a:rPr lang="fr-FR" sz="2000" dirty="0"/>
              <a:t>un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régime politique</a:t>
            </a:r>
            <a:r>
              <a:rPr lang="fr-FR" sz="2000" dirty="0"/>
              <a:t>: la démocratie</a:t>
            </a:r>
          </a:p>
        </p:txBody>
      </p:sp>
      <p:sp>
        <p:nvSpPr>
          <p:cNvPr id="18" name="Losange 17"/>
          <p:cNvSpPr/>
          <p:nvPr/>
        </p:nvSpPr>
        <p:spPr>
          <a:xfrm>
            <a:off x="5599774" y="2593373"/>
            <a:ext cx="3775743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Analyser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/>
              <a:t>les dynamiques des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puissances internationales</a:t>
            </a:r>
          </a:p>
        </p:txBody>
      </p:sp>
      <p:sp>
        <p:nvSpPr>
          <p:cNvPr id="19" name="Losange 18"/>
          <p:cNvSpPr/>
          <p:nvPr/>
        </p:nvSpPr>
        <p:spPr>
          <a:xfrm>
            <a:off x="3472949" y="4187242"/>
            <a:ext cx="3717490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Etudier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/>
              <a:t>les divisions politiques du monde: les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frontières</a:t>
            </a:r>
          </a:p>
        </p:txBody>
      </p:sp>
      <p:sp>
        <p:nvSpPr>
          <p:cNvPr id="20" name="Losange 19"/>
          <p:cNvSpPr/>
          <p:nvPr/>
        </p:nvSpPr>
        <p:spPr>
          <a:xfrm>
            <a:off x="7491189" y="4187241"/>
            <a:ext cx="4009177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S’informer</a:t>
            </a:r>
            <a:r>
              <a:rPr lang="fr-FR" sz="2000" dirty="0"/>
              <a:t>: un regard critique sur les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sources et modes de communication</a:t>
            </a:r>
          </a:p>
        </p:txBody>
      </p:sp>
      <p:sp>
        <p:nvSpPr>
          <p:cNvPr id="21" name="Losange 20"/>
          <p:cNvSpPr/>
          <p:nvPr/>
        </p:nvSpPr>
        <p:spPr>
          <a:xfrm>
            <a:off x="8510139" y="1447753"/>
            <a:ext cx="3118117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Analyser</a:t>
            </a:r>
            <a:r>
              <a:rPr lang="fr-FR" sz="2000" b="1" dirty="0"/>
              <a:t> </a:t>
            </a:r>
            <a:r>
              <a:rPr lang="fr-FR" sz="2000" dirty="0"/>
              <a:t>les relations entre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États et religions</a:t>
            </a:r>
          </a:p>
        </p:txBody>
      </p:sp>
      <p:sp>
        <p:nvSpPr>
          <p:cNvPr id="12" name="Shape 39">
            <a:extLst/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8340212">
            <a:off x="3436940" y="1802469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3" name="Shape 39">
            <a:extLst/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340212">
            <a:off x="8073568" y="4149715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" name="Shape 39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8340212">
            <a:off x="6114546" y="2616701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" name="Shape 38">
            <a:extLst/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19401480">
            <a:off x="3568255" y="4380964"/>
            <a:ext cx="3527058" cy="2495133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7" name="Shape 38">
            <a:extLst/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19401480">
            <a:off x="8446966" y="1404882"/>
            <a:ext cx="3527058" cy="2495133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grpSp>
        <p:nvGrpSpPr>
          <p:cNvPr id="22" name="Groupe 21">
            <a:extLst/>
          </p:cNvPr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23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5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7" name="Bouton d'action : Précédent 26">
            <a:hlinkClick r:id="rId9" action="ppaction://hlinksldjump" highlightClick="1"/>
          </p:cNvPr>
          <p:cNvSpPr/>
          <p:nvPr/>
        </p:nvSpPr>
        <p:spPr>
          <a:xfrm>
            <a:off x="1339403" y="6220496"/>
            <a:ext cx="309093" cy="3348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012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7" y="587897"/>
            <a:ext cx="11418150" cy="6310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923" y="357064"/>
            <a:ext cx="11652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kern="0" dirty="0">
                <a:solidFill>
                  <a:srgbClr val="336699"/>
                </a:solidFill>
                <a:sym typeface="Open Sans"/>
              </a:rPr>
              <a:t>Des capacités et méthodes qui guident les choix pédagogiques et les pratiques de classe</a:t>
            </a:r>
          </a:p>
        </p:txBody>
      </p:sp>
      <p:grpSp>
        <p:nvGrpSpPr>
          <p:cNvPr id="4" name="Groupe 3">
            <a:extLst/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5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8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9" name="Bouton d'action : Précédent 8">
            <a:hlinkClick r:id="rId4" action="ppaction://hlinksldjump" highlightClick="1"/>
          </p:cNvPr>
          <p:cNvSpPr/>
          <p:nvPr/>
        </p:nvSpPr>
        <p:spPr>
          <a:xfrm>
            <a:off x="334851" y="6413679"/>
            <a:ext cx="257577" cy="2704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171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234"/>
          </a:xfrm>
          <a:prstGeom prst="rect">
            <a:avLst/>
          </a:prstGeom>
        </p:spPr>
      </p:pic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>
          <a:xfrm>
            <a:off x="1493949" y="6413679"/>
            <a:ext cx="257578" cy="2704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274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AT ET RELIGION ENTRE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356083"/>
            <a:ext cx="9903854" cy="6053988"/>
          </a:xfrm>
          <a:prstGeom prst="rect">
            <a:avLst/>
          </a:prstGeom>
        </p:spPr>
      </p:pic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>
          <a:xfrm>
            <a:off x="11338560" y="6139543"/>
            <a:ext cx="300446" cy="3135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AT ET RELIGION 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304402"/>
            <a:ext cx="10380372" cy="6338319"/>
          </a:xfrm>
          <a:prstGeom prst="rect">
            <a:avLst/>
          </a:prstGeom>
        </p:spPr>
      </p:pic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>
          <a:xfrm>
            <a:off x="11390811" y="6191795"/>
            <a:ext cx="326572" cy="3004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8429" cy="6692348"/>
          </a:xfrm>
          <a:prstGeom prst="rect">
            <a:avLst/>
          </a:prstGeom>
        </p:spPr>
      </p:pic>
      <p:grpSp>
        <p:nvGrpSpPr>
          <p:cNvPr id="3" name="Groupe 2">
            <a:extLst/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4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8" name="Bouton d'action : Précédent 7">
            <a:hlinkClick r:id="rId4" action="ppaction://hlinksldjump" highlightClick="1"/>
          </p:cNvPr>
          <p:cNvSpPr/>
          <p:nvPr/>
        </p:nvSpPr>
        <p:spPr>
          <a:xfrm>
            <a:off x="613954" y="6230983"/>
            <a:ext cx="274320" cy="2873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277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18" y="720909"/>
            <a:ext cx="2323738" cy="14259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Les principales orientations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endParaRPr lang="fr-FR" sz="3200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="" xmlns:p14="http://schemas.microsoft.com/office/powerpoint/2010/main" val="2785181955"/>
              </p:ext>
            </p:extLst>
          </p:nvPr>
        </p:nvGraphicFramePr>
        <p:xfrm>
          <a:off x="2750457" y="1"/>
          <a:ext cx="944154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54562" y="3057301"/>
            <a:ext cx="27770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/>
              <a:t>Donner aux élèves </a:t>
            </a:r>
          </a:p>
          <a:p>
            <a:pPr lvl="0"/>
            <a:r>
              <a:rPr lang="fr-FR" sz="2400" dirty="0"/>
              <a:t>des clés de compréhension du monde passé </a:t>
            </a:r>
          </a:p>
          <a:p>
            <a:pPr lvl="0"/>
            <a:r>
              <a:rPr lang="fr-FR" sz="2400" dirty="0"/>
              <a:t>et contemporain</a:t>
            </a:r>
          </a:p>
          <a:p>
            <a:pPr lvl="0"/>
            <a:endParaRPr lang="fr-FR" sz="16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22069" y="222069"/>
            <a:ext cx="27576" cy="4043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hape 38">
            <a:extLst/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401480">
            <a:off x="242986" y="138869"/>
            <a:ext cx="2743675" cy="248389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9" name="Shape 39">
            <a:extLst/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340212">
            <a:off x="102341" y="167701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grpSp>
        <p:nvGrpSpPr>
          <p:cNvPr id="10" name="Groupe 9">
            <a:extLst/>
          </p:cNvPr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1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6" name="Bouton d'action : Suivant 15">
            <a:hlinkClick r:id="rId10" action="ppaction://hlinksldjump" highlightClick="1"/>
          </p:cNvPr>
          <p:cNvSpPr/>
          <p:nvPr/>
        </p:nvSpPr>
        <p:spPr>
          <a:xfrm>
            <a:off x="11513713" y="3168203"/>
            <a:ext cx="244698" cy="2575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 : Suivant 16">
            <a:hlinkClick r:id="rId11" action="ppaction://hlinksldjump" highlightClick="1"/>
          </p:cNvPr>
          <p:cNvSpPr/>
          <p:nvPr/>
        </p:nvSpPr>
        <p:spPr>
          <a:xfrm>
            <a:off x="11539470" y="4687910"/>
            <a:ext cx="244699" cy="2704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'action : Suivant 17">
            <a:hlinkClick r:id="rId12" action="ppaction://hlinksldjump" highlightClick="1"/>
          </p:cNvPr>
          <p:cNvSpPr/>
          <p:nvPr/>
        </p:nvSpPr>
        <p:spPr>
          <a:xfrm>
            <a:off x="11550203" y="6089560"/>
            <a:ext cx="244699" cy="2704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10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D4E5F-E990-4872-9F08-34BB7737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09801-5BDF-4869-AEBA-C844D279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F854-AC51-4B91-A6A8-3B4C4A5A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EEC69-EEF3-4057-BAE6-E7A91336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6370A-0711-4CCD-87B7-36FCA4E92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63D-B726-464A-8006-1DFC93081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0969F-5ED8-4026-ACA0-D064C3B39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37B69A-C10E-4A7B-9B80-20A651B4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7538E-37AF-4664-8A48-FDE21EB8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97333" y="4655827"/>
            <a:ext cx="228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èche : bas 13"/>
          <p:cNvSpPr/>
          <p:nvPr/>
        </p:nvSpPr>
        <p:spPr>
          <a:xfrm>
            <a:off x="266335" y="2604572"/>
            <a:ext cx="322294" cy="4036049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99506" y="226241"/>
            <a:ext cx="10803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Structure de chaque thème du programme et sa mise en œuvre</a:t>
            </a:r>
          </a:p>
        </p:txBody>
      </p:sp>
      <p:pic>
        <p:nvPicPr>
          <p:cNvPr id="20" name="Image 19" descr="Capture d’écran 2019-01-22 à 19.24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0" y="940098"/>
            <a:ext cx="5224277" cy="5425210"/>
          </a:xfrm>
          <a:prstGeom prst="rect">
            <a:avLst/>
          </a:prstGeom>
        </p:spPr>
      </p:pic>
      <p:sp>
        <p:nvSpPr>
          <p:cNvPr id="2" name="Flèche : droite 1"/>
          <p:cNvSpPr/>
          <p:nvPr/>
        </p:nvSpPr>
        <p:spPr>
          <a:xfrm>
            <a:off x="6062308" y="2764922"/>
            <a:ext cx="702365" cy="3710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/>
          <p:cNvSpPr/>
          <p:nvPr/>
        </p:nvSpPr>
        <p:spPr>
          <a:xfrm>
            <a:off x="6101196" y="4114526"/>
            <a:ext cx="702365" cy="3710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/>
          <p:cNvSpPr/>
          <p:nvPr/>
        </p:nvSpPr>
        <p:spPr>
          <a:xfrm>
            <a:off x="6141092" y="5792710"/>
            <a:ext cx="702365" cy="3710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/>
          <p:cNvSpPr/>
          <p:nvPr/>
        </p:nvSpPr>
        <p:spPr>
          <a:xfrm>
            <a:off x="6923603" y="3628524"/>
            <a:ext cx="2713233" cy="1723579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Deux axes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au carrefour d</a:t>
            </a:r>
            <a:r>
              <a:rPr lang="fr-FR" sz="1600" dirty="0">
                <a:solidFill>
                  <a:srgbClr val="000000"/>
                </a:solidFill>
                <a:cs typeface="Arial" panose="020B0604020202020204" pitchFamily="34" charset="0"/>
              </a:rPr>
              <a:t>es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champs disciplinaires </a:t>
            </a:r>
            <a:r>
              <a:rPr lang="fr-FR" dirty="0">
                <a:cs typeface="Arial" panose="020B0604020202020204" pitchFamily="34" charset="0"/>
              </a:rPr>
              <a:t>qui précisent l’approche et en élargissent le traitement dans le temps et l’espace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4" name="Rectangle : coins arrondis 23"/>
          <p:cNvSpPr/>
          <p:nvPr/>
        </p:nvSpPr>
        <p:spPr>
          <a:xfrm>
            <a:off x="6898765" y="2604573"/>
            <a:ext cx="3871065" cy="736613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Une introduction: </a:t>
            </a:r>
            <a:r>
              <a:rPr lang="fr-FR" dirty="0">
                <a:solidFill>
                  <a:schemeClr val="tx1"/>
                </a:solidFill>
              </a:rPr>
              <a:t>mettre en place les enjeux,  entrer par le présent</a:t>
            </a:r>
          </a:p>
        </p:txBody>
      </p:sp>
      <p:sp>
        <p:nvSpPr>
          <p:cNvPr id="25" name="Rectangle : coins arrondis 24"/>
          <p:cNvSpPr/>
          <p:nvPr/>
        </p:nvSpPr>
        <p:spPr>
          <a:xfrm>
            <a:off x="7091498" y="5609934"/>
            <a:ext cx="3871065" cy="736613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0000"/>
                </a:solidFill>
              </a:rPr>
              <a:t>Un travail conclusif: </a:t>
            </a:r>
            <a:r>
              <a:rPr lang="fr-FR" dirty="0">
                <a:solidFill>
                  <a:srgbClr val="000000"/>
                </a:solidFill>
              </a:rPr>
              <a:t>remobilisation sur un objet particulier</a:t>
            </a:r>
          </a:p>
        </p:txBody>
      </p:sp>
      <p:sp>
        <p:nvSpPr>
          <p:cNvPr id="26" name="Rectangle : coins arrondis 25"/>
          <p:cNvSpPr/>
          <p:nvPr/>
        </p:nvSpPr>
        <p:spPr>
          <a:xfrm>
            <a:off x="9756878" y="3870307"/>
            <a:ext cx="2077313" cy="1192023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Des jalons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: des exemples problématisés à articuler avec l’axe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7" name="Shape 39">
            <a:extLst/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8340212">
            <a:off x="6234686" y="451595"/>
            <a:ext cx="2958760" cy="1885106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03561" y="922272"/>
            <a:ext cx="1432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/>
              <a:t>L’orientation </a:t>
            </a:r>
          </a:p>
          <a:p>
            <a:r>
              <a:rPr lang="fr-FR" b="1" i="1" dirty="0"/>
              <a:t>générale  </a:t>
            </a:r>
          </a:p>
          <a:p>
            <a:r>
              <a:rPr lang="fr-FR" b="1" i="1" dirty="0"/>
              <a:t>du thème</a:t>
            </a:r>
          </a:p>
        </p:txBody>
      </p:sp>
      <p:grpSp>
        <p:nvGrpSpPr>
          <p:cNvPr id="17" name="Groupe 16">
            <a:extLst/>
          </p:cNvPr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8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8" name="Bouton d'action : Suivant 27">
            <a:hlinkClick r:id="rId5" action="ppaction://hlinksldjump" highlightClick="1"/>
          </p:cNvPr>
          <p:cNvSpPr/>
          <p:nvPr/>
        </p:nvSpPr>
        <p:spPr>
          <a:xfrm>
            <a:off x="11220994" y="2808514"/>
            <a:ext cx="27432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Bouton d'action : Suivant 28">
            <a:hlinkClick r:id="rId6" action="ppaction://hlinksldjump" highlightClick="1"/>
          </p:cNvPr>
          <p:cNvSpPr/>
          <p:nvPr/>
        </p:nvSpPr>
        <p:spPr>
          <a:xfrm>
            <a:off x="9026435" y="4493622"/>
            <a:ext cx="261256" cy="2612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Bouton d'action : Suivant 29">
            <a:hlinkClick r:id="rId7" action="ppaction://hlinksldjump" highlightClick="1"/>
          </p:cNvPr>
          <p:cNvSpPr/>
          <p:nvPr/>
        </p:nvSpPr>
        <p:spPr>
          <a:xfrm>
            <a:off x="11334206" y="4162696"/>
            <a:ext cx="265611" cy="26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9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53">
            <a:extLst>
              <a:ext uri="{FF2B5EF4-FFF2-40B4-BE49-F238E27FC236}">
                <a16:creationId xmlns="" xmlns:a16="http://schemas.microsoft.com/office/drawing/2014/main" id="{4FC5B855-A4AE-4C70-95ED-30752867225D}"/>
              </a:ext>
            </a:extLst>
          </p:cNvPr>
          <p:cNvCxnSpPr>
            <a:cxnSpLocks/>
            <a:stCxn id="73" idx="2"/>
            <a:endCxn id="31" idx="0"/>
          </p:cNvCxnSpPr>
          <p:nvPr>
            <p:custDataLst>
              <p:tags r:id="rId1"/>
            </p:custDataLst>
          </p:nvPr>
        </p:nvCxnSpPr>
        <p:spPr>
          <a:xfrm>
            <a:off x="4791901" y="1675891"/>
            <a:ext cx="112296" cy="767787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433" name="Group 142">
            <a:extLst>
              <a:ext uri="{FF2B5EF4-FFF2-40B4-BE49-F238E27FC236}">
                <a16:creationId xmlns="" xmlns:a16="http://schemas.microsoft.com/office/drawing/2014/main" id="{BE7885DC-401E-4B75-88DD-653185CD398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255426" y="4852280"/>
            <a:ext cx="6091238" cy="6084064"/>
            <a:chOff x="0" y="0"/>
            <a:chExt cx="14828266" cy="14809855"/>
          </a:xfrm>
        </p:grpSpPr>
        <p:sp>
          <p:nvSpPr>
            <p:cNvPr id="18450" name="Shape 140">
              <a:extLst>
                <a:ext uri="{FF2B5EF4-FFF2-40B4-BE49-F238E27FC236}">
                  <a16:creationId xmlns="" xmlns:a16="http://schemas.microsoft.com/office/drawing/2014/main" id="{16CD9242-14BA-490C-A718-98B05A1D23E7}"/>
                </a:ext>
              </a:extLst>
            </p:cNvPr>
            <p:cNvSpPr>
              <a:spLocks/>
            </p:cNvSpPr>
            <p:nvPr/>
          </p:nvSpPr>
          <p:spPr bwMode="auto">
            <a:xfrm rot="-4306948">
              <a:off x="2115275" y="2199728"/>
              <a:ext cx="10597716" cy="10410399"/>
            </a:xfrm>
            <a:custGeom>
              <a:avLst/>
              <a:gdLst>
                <a:gd name="T0" fmla="*/ 5298858 w 21540"/>
                <a:gd name="T1" fmla="*/ 5205200 h 21555"/>
                <a:gd name="T2" fmla="*/ 5298858 w 21540"/>
                <a:gd name="T3" fmla="*/ 5205200 h 21555"/>
                <a:gd name="T4" fmla="*/ 5298858 w 21540"/>
                <a:gd name="T5" fmla="*/ 5205200 h 21555"/>
                <a:gd name="T6" fmla="*/ 5298858 w 21540"/>
                <a:gd name="T7" fmla="*/ 5205200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EAECEC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5400" tIns="25400" rIns="25400" bIns="25400" anchor="ctr"/>
            <a:lstStyle/>
            <a:p>
              <a:endParaRPr lang="fr-FR" sz="900"/>
            </a:p>
          </p:txBody>
        </p:sp>
        <p:sp>
          <p:nvSpPr>
            <p:cNvPr id="18451" name="Shape 141">
              <a:extLst>
                <a:ext uri="{FF2B5EF4-FFF2-40B4-BE49-F238E27FC236}">
                  <a16:creationId xmlns="" xmlns:a16="http://schemas.microsoft.com/office/drawing/2014/main" id="{8F0F8493-F6FC-4B0D-90E1-D373AFB6F9FF}"/>
                </a:ext>
              </a:extLst>
            </p:cNvPr>
            <p:cNvSpPr>
              <a:spLocks/>
            </p:cNvSpPr>
            <p:nvPr/>
          </p:nvSpPr>
          <p:spPr bwMode="auto">
            <a:xfrm rot="-2460888">
              <a:off x="2115275" y="2199728"/>
              <a:ext cx="10597716" cy="10410400"/>
            </a:xfrm>
            <a:custGeom>
              <a:avLst/>
              <a:gdLst>
                <a:gd name="T0" fmla="*/ 5298858 w 21540"/>
                <a:gd name="T1" fmla="*/ 5205200 h 21555"/>
                <a:gd name="T2" fmla="*/ 5298858 w 21540"/>
                <a:gd name="T3" fmla="*/ 5205200 h 21555"/>
                <a:gd name="T4" fmla="*/ 5298858 w 21540"/>
                <a:gd name="T5" fmla="*/ 5205200 h 21555"/>
                <a:gd name="T6" fmla="*/ 5298858 w 21540"/>
                <a:gd name="T7" fmla="*/ 5205200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EAECEC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5400" tIns="25400" rIns="25400" bIns="25400" anchor="ctr"/>
            <a:lstStyle/>
            <a:p>
              <a:endParaRPr lang="fr-FR" sz="9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29D1906-69C5-41EF-A429-CB294993E5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12377" y="326878"/>
            <a:ext cx="9213941" cy="974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3000" b="1" dirty="0">
                <a:latin typeface="+mj-lt"/>
                <a:ea typeface="+mj-ea"/>
                <a:cs typeface="+mj-cs"/>
                <a:sym typeface="Open Sans"/>
              </a:rPr>
              <a:t>Modalités pédagogiques, évaluations et</a:t>
            </a:r>
          </a:p>
          <a:p>
            <a:pPr algn="r"/>
            <a:r>
              <a:rPr lang="fr-FR" sz="3000" b="1" dirty="0">
                <a:latin typeface="+mj-lt"/>
                <a:ea typeface="+mj-ea"/>
                <a:cs typeface="+mj-cs"/>
                <a:sym typeface="Open Sans"/>
              </a:rPr>
              <a:t>organisation du programme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="" xmlns:a16="http://schemas.microsoft.com/office/drawing/2014/main" id="{81C06C46-64FB-44DF-AE28-9BF54E06FCA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42" name="Shape 54">
              <a:extLst>
                <a:ext uri="{FF2B5EF4-FFF2-40B4-BE49-F238E27FC236}">
                  <a16:creationId xmlns="" xmlns:a16="http://schemas.microsoft.com/office/drawing/2014/main" id="{730F61CE-FFC7-4647-91FA-32274F00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" name="Shape 55">
              <a:extLst>
                <a:ext uri="{FF2B5EF4-FFF2-40B4-BE49-F238E27FC236}">
                  <a16:creationId xmlns="" xmlns:a16="http://schemas.microsoft.com/office/drawing/2014/main" id="{0E0F0019-7901-4FD4-94A4-CB07C655E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" name="Shape 56">
              <a:extLst>
                <a:ext uri="{FF2B5EF4-FFF2-40B4-BE49-F238E27FC236}">
                  <a16:creationId xmlns="" xmlns:a16="http://schemas.microsoft.com/office/drawing/2014/main" id="{E6251311-3D9A-4BF3-8F3E-2B23D1674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" name="Shape 57">
              <a:extLst>
                <a:ext uri="{FF2B5EF4-FFF2-40B4-BE49-F238E27FC236}">
                  <a16:creationId xmlns="" xmlns:a16="http://schemas.microsoft.com/office/drawing/2014/main" id="{C08BBB9C-A1E8-43C6-98FF-7FA61CB11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51" name="Freeform 38">
            <a:extLst>
              <a:ext uri="{FF2B5EF4-FFF2-40B4-BE49-F238E27FC236}">
                <a16:creationId xmlns="" xmlns:a16="http://schemas.microsoft.com/office/drawing/2014/main" id="{A2BD9AA6-3136-4C53-8FCA-48A763A6C70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28188" y="6267563"/>
            <a:ext cx="396262" cy="398621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FF8D0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350" b="1" dirty="0"/>
          </a:p>
        </p:txBody>
      </p:sp>
      <p:sp>
        <p:nvSpPr>
          <p:cNvPr id="6" name="Flèche : pentagone 5">
            <a:extLst>
              <a:ext uri="{FF2B5EF4-FFF2-40B4-BE49-F238E27FC236}">
                <a16:creationId xmlns="" xmlns:a16="http://schemas.microsoft.com/office/drawing/2014/main" id="{F83761DF-28A0-4C1F-9695-2837E0AC81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8939" y="2443678"/>
            <a:ext cx="11713686" cy="297517"/>
          </a:xfrm>
          <a:prstGeom prst="homePlate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F14941-6AAE-4DD9-9CCE-8767F73605D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8939" y="2443678"/>
            <a:ext cx="4693180" cy="297517"/>
          </a:xfrm>
          <a:prstGeom prst="rect">
            <a:avLst/>
          </a:prstGeom>
          <a:solidFill>
            <a:srgbClr val="FEAB0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6717299-39E5-4CDC-B555-CDCBE198310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16273" y="2443678"/>
            <a:ext cx="175847" cy="297517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0154D7-763B-4145-B104-815DCF83962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016762" y="2443678"/>
            <a:ext cx="399349" cy="297517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0C7ACF5-D2B3-44ED-960E-3844A1F8BA9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039663" y="2443678"/>
            <a:ext cx="175847" cy="297517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24CF8336-E498-461F-8588-074128A2E3A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883708" y="3658915"/>
            <a:ext cx="706925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GRAND</a:t>
            </a:r>
          </a:p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ORAL</a:t>
            </a:r>
          </a:p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20’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8A3B0E0B-0479-4E1E-B709-51C28197C3F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546497" y="3658914"/>
            <a:ext cx="1162178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/>
            <a:r>
              <a:rPr lang="fr-FR" sz="1500" b="1" kern="0" cap="all" spc="150" dirty="0">
                <a:solidFill>
                  <a:srgbClr val="292B3A"/>
                </a:solidFill>
                <a:sym typeface="Open Sans"/>
              </a:rPr>
              <a:t>Épreuve</a:t>
            </a:r>
          </a:p>
          <a:p>
            <a:pPr algn="ctr"/>
            <a:r>
              <a:rPr lang="fr-FR" sz="1500" b="1" kern="0" cap="all" spc="150" dirty="0">
                <a:solidFill>
                  <a:srgbClr val="292B3A"/>
                </a:solidFill>
                <a:sym typeface="Open Sans"/>
              </a:rPr>
              <a:t>Écrite</a:t>
            </a:r>
          </a:p>
          <a:p>
            <a:pPr algn="ctr"/>
            <a:r>
              <a:rPr lang="fr-FR" sz="1500" b="1" kern="0" cap="all" spc="150" dirty="0">
                <a:solidFill>
                  <a:srgbClr val="292B3A"/>
                </a:solidFill>
                <a:sym typeface="Open Sans"/>
              </a:rPr>
              <a:t>Terminale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DBC08C03-84E5-4BCC-8FD4-32085A2D43E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288643" y="3640151"/>
            <a:ext cx="1231106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Épreuve</a:t>
            </a:r>
          </a:p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Écrite CC</a:t>
            </a:r>
          </a:p>
          <a:p>
            <a:pPr algn="ctr" defTabSz="412750" hangingPunct="0"/>
            <a:r>
              <a:rPr lang="fr-FR" sz="1500" kern="0" cap="all" spc="150" dirty="0">
                <a:solidFill>
                  <a:srgbClr val="292B3A"/>
                </a:solidFill>
                <a:latin typeface="Calibri Light" panose="020F0302020204030204" pitchFamily="34" charset="0"/>
                <a:ea typeface="+mj-ea"/>
                <a:cs typeface="+mj-cs"/>
                <a:sym typeface="Open Sans"/>
              </a:rPr>
              <a:t>Si abandon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="" xmlns:a16="http://schemas.microsoft.com/office/drawing/2014/main" id="{26A2F9CD-344D-4F9D-B655-987868E2C8F0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904196" y="2891375"/>
            <a:ext cx="0" cy="741029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Connecteur droit 61">
            <a:extLst>
              <a:ext uri="{FF2B5EF4-FFF2-40B4-BE49-F238E27FC236}">
                <a16:creationId xmlns="" xmlns:a16="http://schemas.microsoft.com/office/drawing/2014/main" id="{974470D8-75E9-4824-8EA7-C477E74F86C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10127586" y="2891375"/>
            <a:ext cx="0" cy="741029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necteur droit 62">
            <a:extLst>
              <a:ext uri="{FF2B5EF4-FFF2-40B4-BE49-F238E27FC236}">
                <a16:creationId xmlns="" xmlns:a16="http://schemas.microsoft.com/office/drawing/2014/main" id="{FE5F2043-C25C-43A4-B915-6D151BC45189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1200316" y="2891375"/>
            <a:ext cx="0" cy="741029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53FFC797-FFAB-4A76-BAA3-B4EB9EAE5C6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423482" y="2437468"/>
            <a:ext cx="2316340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b="1" spc="12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  <a:sym typeface="Open Sans"/>
              </a:rPr>
              <a:t>PREMIÈRE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="" xmlns:a16="http://schemas.microsoft.com/office/drawing/2014/main" id="{76D078A4-8FB1-41EB-9556-34394E8E14E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860245" y="2449992"/>
            <a:ext cx="2614498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b="1" spc="12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  <a:sym typeface="Open Sans"/>
              </a:rPr>
              <a:t>TERMINALE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07A7D6B-129F-499C-82D0-D29520FB9A1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649361" y="2958323"/>
            <a:ext cx="1884363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ENVIRON 120</a:t>
            </a:r>
            <a:r>
              <a:rPr lang="fr-FR" sz="1600" dirty="0">
                <a:latin typeface="+mj-lt"/>
                <a:ea typeface="+mj-ea"/>
                <a:cs typeface="+mj-cs"/>
                <a:sym typeface="Open Sans"/>
              </a:rPr>
              <a:t> HEURES</a:t>
            </a:r>
            <a:endParaRPr lang="fr-FR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58E06695-C3F7-4B1D-A68D-8C8193EE0D8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018584" y="1547431"/>
            <a:ext cx="4173416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900" b="1" dirty="0">
                <a:latin typeface="+mj-lt"/>
                <a:ea typeface="+mj-ea"/>
                <a:cs typeface="+mj-cs"/>
                <a:sym typeface="Open Sans"/>
              </a:rPr>
              <a:t>BO : « au cours du 2e trimestre »</a:t>
            </a:r>
          </a:p>
          <a:p>
            <a:pPr algn="ctr" defTabSz="412750" hangingPunct="0"/>
            <a:r>
              <a:rPr lang="fr-FR" sz="900" b="1" dirty="0">
                <a:latin typeface="+mj-lt"/>
                <a:ea typeface="+mj-ea"/>
                <a:cs typeface="+mj-cs"/>
                <a:sym typeface="Open Sans"/>
              </a:rPr>
              <a:t>« Retour des vacances de printemps »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4DE61EDE-22FC-474A-97A4-90916BBC161B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447524" y="1946451"/>
            <a:ext cx="1537825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100" b="1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« en fin d’année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8490B41-6B86-4869-A0DB-50C97E92891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05752" y="5538009"/>
            <a:ext cx="11783675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r>
              <a:rPr lang="fr-FR" dirty="0"/>
              <a:t>« L'épreuve orale repose sur la </a:t>
            </a:r>
            <a:r>
              <a:rPr lang="fr-FR" b="1" dirty="0"/>
              <a:t>présentation d'un projet préparé dès la classe de première</a:t>
            </a:r>
            <a:r>
              <a:rPr lang="fr-FR" dirty="0"/>
              <a:t> par l'élève. »</a:t>
            </a:r>
          </a:p>
          <a:p>
            <a:pPr algn="r"/>
            <a:r>
              <a:rPr lang="fr-FR" sz="10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Source : MEN, 14 janvier 2019.</a:t>
            </a:r>
          </a:p>
          <a:p>
            <a:pPr algn="r"/>
            <a:r>
              <a:rPr lang="fr-FR" sz="800" dirty="0">
                <a:latin typeface="+mj-lt"/>
                <a:ea typeface="+mj-ea"/>
                <a:cs typeface="+mj-cs"/>
                <a:sym typeface="Open Sans"/>
              </a:rPr>
              <a:t>http://www.education.gouv.fr/cid126438/baccalaureat-2021-tremplin-pour-reussite.html</a:t>
            </a:r>
            <a:endParaRPr lang="fr-FR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8F0E6FA0-3B19-43C4-A496-38C968FA9F1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263711" y="1455318"/>
            <a:ext cx="1056379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sz="1100" b="1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« en fin d’année »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CF31C409-1EDB-4FED-892F-EF64011745D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576652" y="2958323"/>
            <a:ext cx="1884363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ENVIRON 180</a:t>
            </a:r>
            <a:r>
              <a:rPr lang="fr-FR" sz="1600" dirty="0">
                <a:latin typeface="+mj-lt"/>
                <a:ea typeface="+mj-ea"/>
                <a:cs typeface="+mj-cs"/>
                <a:sym typeface="Open Sans"/>
              </a:rPr>
              <a:t> HEURES</a:t>
            </a:r>
            <a:endParaRPr lang="fr-FR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="" xmlns:a16="http://schemas.microsoft.com/office/drawing/2014/main" id="{A8CC6724-D978-43DD-A170-FD1D0A8FA9F2}"/>
              </a:ext>
            </a:extLst>
          </p:cNvPr>
          <p:cNvCxnSpPr>
            <a:cxnSpLocks/>
            <a:endCxn id="33" idx="0"/>
          </p:cNvCxnSpPr>
          <p:nvPr>
            <p:custDataLst>
              <p:tags r:id="rId25"/>
            </p:custDataLst>
          </p:nvPr>
        </p:nvCxnSpPr>
        <p:spPr>
          <a:xfrm flipH="1">
            <a:off x="10127587" y="1906503"/>
            <a:ext cx="4707" cy="537175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necteur droit 54">
            <a:extLst>
              <a:ext uri="{FF2B5EF4-FFF2-40B4-BE49-F238E27FC236}">
                <a16:creationId xmlns="" xmlns:a16="http://schemas.microsoft.com/office/drawing/2014/main" id="{F12DD9BB-1487-4EEA-9526-D670D94E6960}"/>
              </a:ext>
            </a:extLst>
          </p:cNvPr>
          <p:cNvCxnSpPr>
            <a:cxnSpLocks/>
            <a:endCxn id="32" idx="0"/>
          </p:cNvCxnSpPr>
          <p:nvPr>
            <p:custDataLst>
              <p:tags r:id="rId26"/>
            </p:custDataLst>
          </p:nvPr>
        </p:nvCxnSpPr>
        <p:spPr>
          <a:xfrm>
            <a:off x="11216437" y="2206973"/>
            <a:ext cx="0" cy="236705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Flèche : droite 19">
            <a:extLst>
              <a:ext uri="{FF2B5EF4-FFF2-40B4-BE49-F238E27FC236}">
                <a16:creationId xmlns="" xmlns:a16="http://schemas.microsoft.com/office/drawing/2014/main" id="{E7CAE8B7-13EA-40D6-A247-3DE4A20FE11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05752" y="5122877"/>
            <a:ext cx="11628694" cy="591006"/>
          </a:xfrm>
          <a:prstGeom prst="rightArrow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E96E7955-747F-468B-91EE-FD27B344AC7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56617" y="3241490"/>
            <a:ext cx="3669852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PRIVILÉGIER LES ÉVALUATIONS FORMATIVES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14D7A4D3-6209-4742-8597-FD79E8306A5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683908" y="3241490"/>
            <a:ext cx="3669852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PRIVILÉGIER LES ÉVALUATIONS FORMATIVES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089D02A5-CF5E-4036-9BE7-C00FCF40F6E2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583786" y="4445108"/>
            <a:ext cx="2362955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ÉVALUATIONS SOMMATIVES</a:t>
            </a:r>
          </a:p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ET CERTIFICATIVES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B4DA82C4-ECC0-4189-9731-7F510CBD54B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834601" y="4445108"/>
            <a:ext cx="2178994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ÉVALUATION SOMMATIVE</a:t>
            </a:r>
          </a:p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ET CERTIFICATIVE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4F3C9CBF-855C-41C7-95E0-DF372E4B218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98939" y="1873263"/>
            <a:ext cx="5956397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900" b="1" dirty="0"/>
              <a:t>Évaluation des résultats en CC en</a:t>
            </a:r>
          </a:p>
          <a:p>
            <a:r>
              <a:rPr lang="fr-FR" sz="900" b="1" dirty="0"/>
              <a:t>HGGSP = 0,9% du baccalauréat (1/11</a:t>
            </a:r>
            <a:r>
              <a:rPr lang="fr-FR" sz="900" b="1" baseline="30000" dirty="0"/>
              <a:t>e</a:t>
            </a:r>
            <a:r>
              <a:rPr lang="fr-FR" sz="900" b="1" dirty="0"/>
              <a:t> coef. 10) </a:t>
            </a:r>
            <a:endParaRPr lang="fr-FR" sz="900" b="1" dirty="0">
              <a:sym typeface="Open San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E6BADEDA-F851-4AA8-8938-BDDE2A9F1E2E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98831" y="3730642"/>
            <a:ext cx="3732369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900" b="1" dirty="0"/>
              <a:t>HGGSP en épreuve CCC = 5% du baccalauréat </a:t>
            </a:r>
            <a:endParaRPr lang="fr-FR" sz="900" b="1" dirty="0">
              <a:sym typeface="Open Sans"/>
            </a:endParaRPr>
          </a:p>
          <a:p>
            <a:pPr algn="r"/>
            <a:r>
              <a:rPr lang="fr-FR" sz="900" b="1" dirty="0">
                <a:sym typeface="Open Sans"/>
              </a:rPr>
              <a:t>si abandon en fin de 1</a:t>
            </a:r>
            <a:r>
              <a:rPr lang="fr-FR" sz="900" b="1" baseline="30000" dirty="0">
                <a:sym typeface="Open Sans"/>
              </a:rPr>
              <a:t>ère</a:t>
            </a:r>
            <a:endParaRPr lang="fr-FR" sz="900" b="1" dirty="0">
              <a:sym typeface="Open Sans"/>
            </a:endParaRPr>
          </a:p>
          <a:p>
            <a:pPr algn="r"/>
            <a:r>
              <a:rPr lang="fr-FR" sz="900" b="1" dirty="0">
                <a:sym typeface="Open Sans"/>
              </a:rPr>
              <a:t>(1/6</a:t>
            </a:r>
            <a:r>
              <a:rPr lang="fr-FR" sz="900" b="1" baseline="30000" dirty="0">
                <a:sym typeface="Open Sans"/>
              </a:rPr>
              <a:t>e</a:t>
            </a:r>
            <a:r>
              <a:rPr lang="fr-FR" sz="900" b="1" dirty="0">
                <a:sym typeface="Open Sans"/>
              </a:rPr>
              <a:t> coef. 30)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="" xmlns:a16="http://schemas.microsoft.com/office/drawing/2014/main" id="{A8248EBA-C7BC-4F2A-9439-99C93F8E1BD7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211337" y="3795982"/>
            <a:ext cx="2135053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900" b="1" dirty="0"/>
              <a:t>HGGSP en épreuve terminale</a:t>
            </a:r>
          </a:p>
          <a:p>
            <a:pPr algn="r"/>
            <a:r>
              <a:rPr lang="fr-FR" sz="900" b="1" dirty="0"/>
              <a:t>= 8% du baccalauréat</a:t>
            </a:r>
          </a:p>
          <a:p>
            <a:pPr algn="r"/>
            <a:r>
              <a:rPr lang="fr-FR" sz="900" b="1" dirty="0"/>
              <a:t>(1/2 coef. 16) </a:t>
            </a:r>
            <a:endParaRPr lang="fr-FR" sz="900" b="1" dirty="0">
              <a:sym typeface="Open Sans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D8117762-48F8-455C-B717-45420708E36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111336" y="4489368"/>
            <a:ext cx="3209677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900" b="1" dirty="0"/>
              <a:t>HGGSP au Grand Oral</a:t>
            </a:r>
          </a:p>
          <a:p>
            <a:pPr algn="r"/>
            <a:r>
              <a:rPr lang="fr-FR" sz="900" b="1" dirty="0"/>
              <a:t>épreuve terminale = 10% du baccalauréat</a:t>
            </a:r>
          </a:p>
          <a:p>
            <a:pPr algn="r"/>
            <a:r>
              <a:rPr lang="fr-FR" sz="900" b="1" dirty="0"/>
              <a:t>(coef. 10) </a:t>
            </a:r>
            <a:endParaRPr lang="fr-FR" sz="900" b="1" dirty="0">
              <a:sym typeface="Open Sans"/>
            </a:endParaRPr>
          </a:p>
        </p:txBody>
      </p:sp>
      <p:pic>
        <p:nvPicPr>
          <p:cNvPr id="26" name="Graphique 25">
            <a:extLst>
              <a:ext uri="{FF2B5EF4-FFF2-40B4-BE49-F238E27FC236}">
                <a16:creationId xmlns="" xmlns:a16="http://schemas.microsoft.com/office/drawing/2014/main" id="{45E8330C-7416-4D09-9D35-21355577B517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71791" y="262678"/>
            <a:ext cx="1232015" cy="123201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="" xmlns:a16="http://schemas.microsoft.com/office/drawing/2014/main" id="{8CB89F22-C880-4FEC-AFF0-2F5B5FCAB8C3}"/>
              </a:ext>
            </a:extLst>
          </p:cNvPr>
          <p:cNvGrpSpPr/>
          <p:nvPr>
            <p:custDataLst>
              <p:tags r:id="rId37"/>
            </p:custDataLst>
          </p:nvPr>
        </p:nvGrpSpPr>
        <p:grpSpPr>
          <a:xfrm>
            <a:off x="5460562" y="5678634"/>
            <a:ext cx="1270877" cy="974626"/>
            <a:chOff x="10921124" y="11357268"/>
            <a:chExt cx="2541753" cy="1949252"/>
          </a:xfrm>
        </p:grpSpPr>
        <p:sp>
          <p:nvSpPr>
            <p:cNvPr id="24" name="Flèche : bas 23">
              <a:extLst>
                <a:ext uri="{FF2B5EF4-FFF2-40B4-BE49-F238E27FC236}">
                  <a16:creationId xmlns="" xmlns:a16="http://schemas.microsoft.com/office/drawing/2014/main" id="{ACF25628-9DE1-4D44-A45B-58326C78D7E9}"/>
                </a:ext>
              </a:extLst>
            </p:cNvPr>
            <p:cNvSpPr/>
            <p:nvPr/>
          </p:nvSpPr>
          <p:spPr>
            <a:xfrm>
              <a:off x="10921124" y="12281108"/>
              <a:ext cx="2541753" cy="790694"/>
            </a:xfrm>
            <a:prstGeom prst="downArrow">
              <a:avLst/>
            </a:prstGeom>
            <a:solidFill>
              <a:srgbClr val="FF8D0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hangingPunct="0"/>
              <a:endParaRPr 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DDA9D44D-E01E-4DC5-8809-61ADF57DB3A6}"/>
                </a:ext>
              </a:extLst>
            </p:cNvPr>
            <p:cNvSpPr txBox="1"/>
            <p:nvPr/>
          </p:nvSpPr>
          <p:spPr>
            <a:xfrm>
              <a:off x="11758718" y="11357268"/>
              <a:ext cx="868828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400" tIns="25400" rIns="25400" bIns="25400" numCol="1" spcCol="38100" rtlCol="0" anchor="ctr">
              <a:spAutoFit/>
            </a:bodyPr>
            <a:lstStyle/>
            <a:p>
              <a:pPr defTabSz="412750" hangingPunct="0"/>
              <a:r>
                <a:rPr lang="fr-FR" sz="6000" b="1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+mj-cs"/>
                  <a:sym typeface="Open Sans"/>
                </a:rPr>
                <a:t>=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826773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0870" y="1454204"/>
            <a:ext cx="107710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Histoire-géographie</a:t>
            </a:r>
            <a:r>
              <a:rPr lang="fr-FR" sz="2000" b="1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géopolitique </a:t>
            </a:r>
            <a:r>
              <a:rPr lang="fr-FR" sz="2000" b="1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sciences politiques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Epreuve écrite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Durée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2 heures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Objectifs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L‘épreuve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pour objectif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d‘évaluer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ma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î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trise des connaissances du programme de l'enseignement 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spécialit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Histoire-géographie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géopolitique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sciences politiques pour la classe 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première défini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dans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l'arrêté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 17 janvier 2019 paru au BOEN sp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cial n°1 du 22 janvier 2019. L'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preuve 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value les capacit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 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réflexion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d'analyse, l'aptitude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à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articuler diff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rents apports disciplinaires et la qualit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 l'expression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écrite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Structure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L‘épreuve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 une composition qui porte sur le programme de la classe 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première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Elle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évalue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capacités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d'analyse, la ma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î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trise des connaissances et la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capacité à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les organiser,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capacité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rédiger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ainsi que la ma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î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trise 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différents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langages. Le sujet de la composition porte sur l'un des axes ou sur l'objet de travail conclusif d'un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thème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Notation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L'</a:t>
            </a:r>
            <a:r>
              <a:rPr lang="fr-FR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preuve est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notée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sur 20 points.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1966" y="483326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LES MODALITES DE LA NOUVELLE EPREUVE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="" xmlns:a16="http://schemas.microsoft.com/office/drawing/2014/main" id="{D4B4D78D-FE92-4E4A-A94B-7839264EACA4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58" t="24855" r="5344" b="4500"/>
          <a:stretch/>
        </p:blipFill>
        <p:spPr>
          <a:xfrm>
            <a:off x="8182209" y="1945814"/>
            <a:ext cx="3789767" cy="2739885"/>
          </a:xfrm>
          <a:custGeom>
            <a:avLst/>
            <a:gdLst>
              <a:gd name="T0" fmla="*/ 318275 w 12834351"/>
              <a:gd name="T1" fmla="*/ 1527877 h 12789042"/>
              <a:gd name="T2" fmla="*/ 2424332 w 12834351"/>
              <a:gd name="T3" fmla="*/ 326206 h 12789042"/>
              <a:gd name="T4" fmla="*/ 5171191 w 12834351"/>
              <a:gd name="T5" fmla="*/ 55083 h 12789042"/>
              <a:gd name="T6" fmla="*/ 6118855 w 12834351"/>
              <a:gd name="T7" fmla="*/ 1242333 h 12789042"/>
              <a:gd name="T8" fmla="*/ 5815633 w 12834351"/>
              <a:gd name="T9" fmla="*/ 3983492 h 12789042"/>
              <a:gd name="T10" fmla="*/ 4711798 w 12834351"/>
              <a:gd name="T11" fmla="*/ 5912640 h 12789042"/>
              <a:gd name="T12" fmla="*/ 3638741 w 12834351"/>
              <a:gd name="T13" fmla="*/ 6020197 h 12789042"/>
              <a:gd name="T14" fmla="*/ 1843346 w 12834351"/>
              <a:gd name="T15" fmla="*/ 4959275 h 12789042"/>
              <a:gd name="T16" fmla="*/ 349053 w 12834351"/>
              <a:gd name="T17" fmla="*/ 3119066 h 12789042"/>
              <a:gd name="T18" fmla="*/ 15273 w 12834351"/>
              <a:gd name="T19" fmla="*/ 2278152 h 12789042"/>
              <a:gd name="T20" fmla="*/ 318275 w 12834351"/>
              <a:gd name="T21" fmla="*/ 1527877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DE3CDA15-4153-4D81-B992-6DCF14A0EF7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9173" y="667990"/>
            <a:ext cx="7683160" cy="5619080"/>
            <a:chOff x="8082578" y="537688"/>
            <a:chExt cx="15366320" cy="1123816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="" xmlns:a16="http://schemas.microsoft.com/office/drawing/2014/main" id="{F75A9E9A-D17D-44D4-9C1E-4A1A4E364B69}"/>
                </a:ext>
              </a:extLst>
            </p:cNvPr>
            <p:cNvSpPr/>
            <p:nvPr/>
          </p:nvSpPr>
          <p:spPr>
            <a:xfrm>
              <a:off x="8082578" y="6211736"/>
              <a:ext cx="15366320" cy="612298"/>
            </a:xfrm>
            <a:prstGeom prst="roundRect">
              <a:avLst>
                <a:gd name="adj" fmla="val 5689"/>
              </a:avLst>
            </a:prstGeom>
            <a:solidFill>
              <a:schemeClr val="bg1"/>
            </a:solidFill>
            <a:ln w="12700" cap="flat">
              <a:solidFill>
                <a:srgbClr val="FF8D09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hangingPunct="0"/>
              <a:endParaRPr 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="" xmlns:a16="http://schemas.microsoft.com/office/drawing/2014/main" id="{71EED123-51FA-4146-BA84-51EA2AC3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134" y="1335979"/>
              <a:ext cx="3524250" cy="1285875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="" xmlns:a16="http://schemas.microsoft.com/office/drawing/2014/main" id="{C3C8A189-90B7-4D26-AC9F-85C194B8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506419" y="537688"/>
              <a:ext cx="2557681" cy="2557681"/>
            </a:xfrm>
            <a:prstGeom prst="rect">
              <a:avLst/>
            </a:prstGeom>
          </p:spPr>
        </p:pic>
        <p:sp>
          <p:nvSpPr>
            <p:cNvPr id="24578" name="Shape 261">
              <a:extLst>
                <a:ext uri="{FF2B5EF4-FFF2-40B4-BE49-F238E27FC236}">
                  <a16:creationId xmlns="" xmlns:a16="http://schemas.microsoft.com/office/drawing/2014/main" id="{1DA76415-B58A-4FE3-A166-8092072E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910" y="3219733"/>
              <a:ext cx="14912234" cy="855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/>
            <a:lstStyle/>
            <a:p>
              <a:pPr eaLnBrk="1"/>
              <a:r>
                <a:rPr lang="fr-FR" altLang="fr-FR" sz="4000" dirty="0">
                  <a:latin typeface="Calibri" panose="020F0502020204030204" pitchFamily="34" charset="0"/>
                </a:rPr>
                <a:t>« Une </a:t>
              </a:r>
              <a:r>
                <a:rPr lang="fr-FR" altLang="fr-FR" sz="4000" b="1" u="sng" dirty="0">
                  <a:latin typeface="Calibri" panose="020F0502020204030204" pitchFamily="34" charset="0"/>
                </a:rPr>
                <a:t>épreuve obligatoire orale </a:t>
              </a:r>
              <a:r>
                <a:rPr lang="fr-FR" altLang="fr-FR" sz="4000" dirty="0">
                  <a:latin typeface="Calibri" panose="020F0502020204030204" pitchFamily="34" charset="0"/>
                </a:rPr>
                <a:t>terminale de vingt minutes (20‘) est préparée pendant le cycle terminal. Elle </a:t>
              </a:r>
              <a:r>
                <a:rPr lang="fr-FR" altLang="fr-FR" sz="4000" b="1" u="sng" dirty="0">
                  <a:latin typeface="Calibri" panose="020F0502020204030204" pitchFamily="34" charset="0"/>
                </a:rPr>
                <a:t>porte sur un projet</a:t>
              </a:r>
              <a:r>
                <a:rPr lang="fr-FR" altLang="fr-FR" sz="4000" dirty="0">
                  <a:latin typeface="Calibri" panose="020F0502020204030204" pitchFamily="34" charset="0"/>
                </a:rPr>
                <a:t> adossé à un ou deux enseignements de spécialité choisis par le candidat. »</a:t>
              </a:r>
            </a:p>
            <a:p>
              <a:pPr algn="r" eaLnBrk="1"/>
              <a:r>
                <a:rPr lang="fr-FR" altLang="fr-FR" sz="3000" dirty="0">
                  <a:latin typeface="Calibri" panose="020F0502020204030204" pitchFamily="34" charset="0"/>
                </a:rPr>
                <a:t>B.O. n</a:t>
              </a:r>
              <a:r>
                <a:rPr lang="fr-FR" altLang="fr-FR" sz="1600" dirty="0"/>
                <a:t>°</a:t>
              </a:r>
              <a:r>
                <a:rPr lang="fr-FR" altLang="fr-FR" sz="3000" dirty="0">
                  <a:latin typeface="Calibri" panose="020F0502020204030204" pitchFamily="34" charset="0"/>
                </a:rPr>
                <a:t>29 du 19 juillet 2018</a:t>
              </a:r>
            </a:p>
          </p:txBody>
        </p:sp>
      </p:grpSp>
      <p:sp>
        <p:nvSpPr>
          <p:cNvPr id="262" name="Shape 262">
            <a:extLst>
              <a:ext uri="{FF2B5EF4-FFF2-40B4-BE49-F238E27FC236}">
                <a16:creationId xmlns="" xmlns:a16="http://schemas.microsoft.com/office/drawing/2014/main" id="{80564E76-0CE1-4762-A103-ABAC4F7D0AF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68873" y="5094260"/>
            <a:ext cx="3402343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3000" b="1" cap="all" spc="299" baseline="0">
                <a:solidFill>
                  <a:srgbClr val="292B3A"/>
                </a:solidFill>
              </a:defRPr>
            </a:lvl1pPr>
          </a:lstStyle>
          <a:p>
            <a:pPr>
              <a:defRPr/>
            </a:pPr>
            <a:r>
              <a:rPr lang="fr-FR" sz="2400" kern="0" dirty="0">
                <a:latin typeface="+mj-lt"/>
                <a:ea typeface="+mj-ea"/>
                <a:cs typeface="+mj-cs"/>
                <a:sym typeface="Open Sans"/>
              </a:rPr>
              <a:t>S’exprimer à l’oral</a:t>
            </a:r>
          </a:p>
        </p:txBody>
      </p:sp>
      <p:sp>
        <p:nvSpPr>
          <p:cNvPr id="24581" name="Shape 265">
            <a:extLst>
              <a:ext uri="{FF2B5EF4-FFF2-40B4-BE49-F238E27FC236}">
                <a16:creationId xmlns="" xmlns:a16="http://schemas.microsoft.com/office/drawing/2014/main" id="{F30F075D-5028-4117-8174-05A947C2100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-386548">
            <a:off x="8607733" y="1936506"/>
            <a:ext cx="3059113" cy="3004344"/>
          </a:xfrm>
          <a:custGeom>
            <a:avLst/>
            <a:gdLst>
              <a:gd name="T0" fmla="*/ 3058602 w 21540"/>
              <a:gd name="T1" fmla="*/ 3004541 h 21555"/>
              <a:gd name="T2" fmla="*/ 3058602 w 21540"/>
              <a:gd name="T3" fmla="*/ 3004541 h 21555"/>
              <a:gd name="T4" fmla="*/ 3058602 w 21540"/>
              <a:gd name="T5" fmla="*/ 3004541 h 21555"/>
              <a:gd name="T6" fmla="*/ 3058602 w 21540"/>
              <a:gd name="T7" fmla="*/ 3004541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/>
          <a:p>
            <a:endParaRPr lang="fr-FR" sz="900"/>
          </a:p>
        </p:txBody>
      </p:sp>
      <p:sp>
        <p:nvSpPr>
          <p:cNvPr id="24582" name="Shape 266">
            <a:extLst>
              <a:ext uri="{FF2B5EF4-FFF2-40B4-BE49-F238E27FC236}">
                <a16:creationId xmlns="" xmlns:a16="http://schemas.microsoft.com/office/drawing/2014/main" id="{197AFA3A-6D49-47BB-B18C-2C91D53B79E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-1674172">
            <a:off x="8607733" y="1936506"/>
            <a:ext cx="3059113" cy="3004344"/>
          </a:xfrm>
          <a:custGeom>
            <a:avLst/>
            <a:gdLst>
              <a:gd name="T0" fmla="*/ 3058602 w 21540"/>
              <a:gd name="T1" fmla="*/ 3004541 h 21555"/>
              <a:gd name="T2" fmla="*/ 3058602 w 21540"/>
              <a:gd name="T3" fmla="*/ 3004541 h 21555"/>
              <a:gd name="T4" fmla="*/ 3058602 w 21540"/>
              <a:gd name="T5" fmla="*/ 3004541 h 21555"/>
              <a:gd name="T6" fmla="*/ 3058602 w 21540"/>
              <a:gd name="T7" fmla="*/ 3004541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/>
          <a:p>
            <a:endParaRPr lang="fr-FR" sz="900"/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0E1FE672-33E6-4C8C-8D13-1AB7EE82BC2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7" name="Shape 54">
              <a:extLst>
                <a:ext uri="{FF2B5EF4-FFF2-40B4-BE49-F238E27FC236}">
                  <a16:creationId xmlns="" xmlns:a16="http://schemas.microsoft.com/office/drawing/2014/main" id="{54127D1B-8FA9-4FCD-91A3-8F571574F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Shape 55">
              <a:extLst>
                <a:ext uri="{FF2B5EF4-FFF2-40B4-BE49-F238E27FC236}">
                  <a16:creationId xmlns="" xmlns:a16="http://schemas.microsoft.com/office/drawing/2014/main" id="{93784D97-3C67-4967-BAE4-83FFA45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56">
              <a:extLst>
                <a:ext uri="{FF2B5EF4-FFF2-40B4-BE49-F238E27FC236}">
                  <a16:creationId xmlns="" xmlns:a16="http://schemas.microsoft.com/office/drawing/2014/main" id="{8F34BD01-0A25-42CB-A32B-A00E48CD7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57">
              <a:extLst>
                <a:ext uri="{FF2B5EF4-FFF2-40B4-BE49-F238E27FC236}">
                  <a16:creationId xmlns="" xmlns:a16="http://schemas.microsoft.com/office/drawing/2014/main" id="{D1343ED8-B245-42AF-8E56-EB74B7DF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1" name="Freeform 38">
            <a:extLst>
              <a:ext uri="{FF2B5EF4-FFF2-40B4-BE49-F238E27FC236}">
                <a16:creationId xmlns="" xmlns:a16="http://schemas.microsoft.com/office/drawing/2014/main" id="{993CD627-F10B-4186-BEFF-B81A88F5851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28188" y="6267563"/>
            <a:ext cx="396262" cy="398621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FF8D0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350" b="1" dirty="0"/>
          </a:p>
        </p:txBody>
      </p:sp>
    </p:spTree>
    <p:extLst>
      <p:ext uri="{BB962C8B-B14F-4D97-AF65-F5344CB8AC3E}">
        <p14:creationId xmlns="" xmlns:p14="http://schemas.microsoft.com/office/powerpoint/2010/main" val="14714930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563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69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911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10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156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059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508</Words>
  <Application>Microsoft Office PowerPoint</Application>
  <PresentationFormat>Personnalisé</PresentationFormat>
  <Paragraphs>106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Les principales orientations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Gache Marie-Laure</dc:creator>
  <cp:lastModifiedBy>Jean-Marc Noaille</cp:lastModifiedBy>
  <cp:revision>38</cp:revision>
  <dcterms:created xsi:type="dcterms:W3CDTF">2019-02-20T13:40:56Z</dcterms:created>
  <dcterms:modified xsi:type="dcterms:W3CDTF">2019-04-27T19:14:49Z</dcterms:modified>
</cp:coreProperties>
</file>